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3" r:id="rId2"/>
    <p:sldId id="339" r:id="rId3"/>
    <p:sldId id="440" r:id="rId4"/>
    <p:sldId id="402" r:id="rId5"/>
    <p:sldId id="405" r:id="rId6"/>
    <p:sldId id="406" r:id="rId7"/>
    <p:sldId id="411" r:id="rId8"/>
    <p:sldId id="407" r:id="rId9"/>
    <p:sldId id="436" r:id="rId10"/>
    <p:sldId id="408" r:id="rId11"/>
    <p:sldId id="419" r:id="rId12"/>
    <p:sldId id="443" r:id="rId13"/>
    <p:sldId id="409" r:id="rId14"/>
    <p:sldId id="410" r:id="rId15"/>
    <p:sldId id="416" r:id="rId16"/>
    <p:sldId id="417" r:id="rId17"/>
    <p:sldId id="418" r:id="rId18"/>
    <p:sldId id="412" r:id="rId19"/>
    <p:sldId id="413" r:id="rId20"/>
    <p:sldId id="420" r:id="rId21"/>
    <p:sldId id="441" r:id="rId22"/>
    <p:sldId id="421" r:id="rId23"/>
    <p:sldId id="403" r:id="rId24"/>
    <p:sldId id="415" r:id="rId25"/>
    <p:sldId id="414" r:id="rId26"/>
    <p:sldId id="422" r:id="rId27"/>
    <p:sldId id="444" r:id="rId28"/>
    <p:sldId id="423" r:id="rId29"/>
    <p:sldId id="430" r:id="rId30"/>
    <p:sldId id="429" r:id="rId31"/>
    <p:sldId id="446" r:id="rId32"/>
    <p:sldId id="434" r:id="rId33"/>
    <p:sldId id="439" r:id="rId34"/>
    <p:sldId id="424" r:id="rId35"/>
    <p:sldId id="431" r:id="rId36"/>
    <p:sldId id="432" r:id="rId37"/>
    <p:sldId id="425" r:id="rId38"/>
    <p:sldId id="433" r:id="rId39"/>
    <p:sldId id="426" r:id="rId40"/>
    <p:sldId id="442" r:id="rId41"/>
    <p:sldId id="437" r:id="rId42"/>
    <p:sldId id="427" r:id="rId43"/>
    <p:sldId id="435" r:id="rId44"/>
    <p:sldId id="445" r:id="rId45"/>
    <p:sldId id="428" r:id="rId46"/>
    <p:sldId id="438" r:id="rId47"/>
    <p:sldId id="338" r:id="rId48"/>
  </p:sldIdLst>
  <p:sldSz cx="9144000" cy="6858000" type="screen4x3"/>
  <p:notesSz cx="7099300" cy="10234613"/>
  <p:defaultTextStyle>
    <a:defPPr>
      <a:defRPr lang="pl-P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0000"/>
    <a:srgbClr val="328264"/>
    <a:srgbClr val="FF9900"/>
    <a:srgbClr val="5FC19C"/>
    <a:srgbClr val="339966"/>
    <a:srgbClr val="33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1" autoAdjust="0"/>
    <p:restoredTop sz="99139" autoAdjust="0"/>
  </p:normalViewPr>
  <p:slideViewPr>
    <p:cSldViewPr>
      <p:cViewPr varScale="1">
        <p:scale>
          <a:sx n="115" d="100"/>
          <a:sy n="115" d="100"/>
        </p:scale>
        <p:origin x="1344" y="114"/>
      </p:cViewPr>
      <p:guideLst>
        <p:guide orient="horz" pos="2160"/>
        <p:guide pos="2880"/>
      </p:guideLst>
    </p:cSldViewPr>
  </p:slideViewPr>
  <p:outlineViewPr>
    <p:cViewPr>
      <p:scale>
        <a:sx n="25" d="100"/>
        <a:sy n="25" d="100"/>
      </p:scale>
      <p:origin x="0" y="1524"/>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1741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1741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1741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29E0096C-5E96-49FA-B1F6-FE6C28FA32A0}" type="slidenum">
              <a:rPr lang="en-GB" altLang="pl-PL"/>
              <a:pPr>
                <a:defRPr/>
              </a:pPr>
              <a:t>‹#›</a:t>
            </a:fld>
            <a:endParaRPr lang="en-GB" altLang="pl-PL"/>
          </a:p>
        </p:txBody>
      </p:sp>
    </p:spTree>
    <p:extLst>
      <p:ext uri="{BB962C8B-B14F-4D97-AF65-F5344CB8AC3E}">
        <p14:creationId xmlns:p14="http://schemas.microsoft.com/office/powerpoint/2010/main" val="27286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Kliknij, aby edytować style wzorca tekstu</a:t>
            </a:r>
          </a:p>
          <a:p>
            <a:pPr lvl="1"/>
            <a:r>
              <a:rPr lang="en-GB" noProof="0"/>
              <a:t>Drugi poziom</a:t>
            </a:r>
          </a:p>
          <a:p>
            <a:pPr lvl="2"/>
            <a:r>
              <a:rPr lang="en-GB" noProof="0"/>
              <a:t>Trzeci poziom</a:t>
            </a:r>
          </a:p>
          <a:p>
            <a:pPr lvl="3"/>
            <a:r>
              <a:rPr lang="en-GB" noProof="0"/>
              <a:t>Czwarty poziom</a:t>
            </a:r>
          </a:p>
          <a:p>
            <a:pPr lvl="4"/>
            <a:r>
              <a:rPr lang="en-GB" noProof="0"/>
              <a:t>Piąty poziom</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5826B8E0-C01C-4A9B-970A-AA6C91211A21}" type="slidenum">
              <a:rPr lang="en-GB" altLang="pl-PL"/>
              <a:pPr>
                <a:defRPr/>
              </a:pPr>
              <a:t>‹#›</a:t>
            </a:fld>
            <a:endParaRPr lang="en-GB" altLang="pl-PL"/>
          </a:p>
        </p:txBody>
      </p:sp>
    </p:spTree>
    <p:extLst>
      <p:ext uri="{BB962C8B-B14F-4D97-AF65-F5344CB8AC3E}">
        <p14:creationId xmlns:p14="http://schemas.microsoft.com/office/powerpoint/2010/main" val="2093695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A687C2-429B-41E2-8BCA-B89A7A04D597}" type="slidenum">
              <a:rPr lang="en-GB" altLang="pl-PL" sz="1300" smtClean="0"/>
              <a:pPr>
                <a:spcBef>
                  <a:spcPct val="0"/>
                </a:spcBef>
              </a:pPr>
              <a:t>1</a:t>
            </a:fld>
            <a:endParaRPr lang="en-GB" altLang="pl-PL" sz="13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79517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AF0B36-DC5B-405D-AB89-320C7B560851}" type="slidenum">
              <a:rPr lang="en-GB" altLang="pl-PL" sz="1300"/>
              <a:pPr algn="r" eaLnBrk="1" hangingPunct="1">
                <a:spcBef>
                  <a:spcPct val="0"/>
                </a:spcBef>
              </a:pPr>
              <a:t>10</a:t>
            </a:fld>
            <a:endParaRPr lang="en-GB" altLang="pl-PL" sz="13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72016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AF87A2-2D44-444E-85A1-25FF2EBAC239}" type="slidenum">
              <a:rPr lang="en-GB" altLang="pl-PL" sz="1300"/>
              <a:pPr algn="r" eaLnBrk="1" hangingPunct="1">
                <a:spcBef>
                  <a:spcPct val="0"/>
                </a:spcBef>
              </a:pPr>
              <a:t>11</a:t>
            </a:fld>
            <a:endParaRPr lang="en-GB" altLang="pl-PL" sz="13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81427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1AD8DE4-653A-48EE-A703-363236DCC7C9}" type="slidenum">
              <a:rPr lang="en-GB" altLang="pl-PL" sz="1300"/>
              <a:pPr algn="r" eaLnBrk="1" hangingPunct="1">
                <a:spcBef>
                  <a:spcPct val="0"/>
                </a:spcBef>
              </a:pPr>
              <a:t>12</a:t>
            </a:fld>
            <a:endParaRPr lang="en-GB" altLang="pl-PL" sz="13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58845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0BE264-4622-4A71-850E-85A99B834151}" type="slidenum">
              <a:rPr lang="en-GB" altLang="pl-PL" sz="1300"/>
              <a:pPr algn="r" eaLnBrk="1" hangingPunct="1">
                <a:spcBef>
                  <a:spcPct val="0"/>
                </a:spcBef>
              </a:pPr>
              <a:t>13</a:t>
            </a:fld>
            <a:endParaRPr lang="en-GB" altLang="pl-PL" sz="13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80922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3F3CDFC-0918-4944-A14B-A777B29BC2E5}" type="slidenum">
              <a:rPr lang="en-GB" altLang="pl-PL" sz="1300"/>
              <a:pPr algn="r" eaLnBrk="1" hangingPunct="1">
                <a:spcBef>
                  <a:spcPct val="0"/>
                </a:spcBef>
              </a:pPr>
              <a:t>14</a:t>
            </a:fld>
            <a:endParaRPr lang="en-GB" altLang="pl-PL"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6641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B214A9E-7EFF-44DD-998D-5FBCCBE8A489}" type="slidenum">
              <a:rPr lang="en-GB" altLang="pl-PL" sz="1300"/>
              <a:pPr algn="r" eaLnBrk="1" hangingPunct="1">
                <a:spcBef>
                  <a:spcPct val="0"/>
                </a:spcBef>
              </a:pPr>
              <a:t>15</a:t>
            </a:fld>
            <a:endParaRPr lang="en-GB" altLang="pl-PL"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574950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4E492C1-AB74-40BE-8389-EBBB97F6D7AC}" type="slidenum">
              <a:rPr lang="en-GB" altLang="pl-PL" sz="1300"/>
              <a:pPr algn="r" eaLnBrk="1" hangingPunct="1">
                <a:spcBef>
                  <a:spcPct val="0"/>
                </a:spcBef>
              </a:pPr>
              <a:t>16</a:t>
            </a:fld>
            <a:endParaRPr lang="en-GB" altLang="pl-PL"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24243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A36165A-5BC3-407B-8856-81A5D7B4804E}" type="slidenum">
              <a:rPr lang="en-GB" altLang="pl-PL" sz="1300"/>
              <a:pPr algn="r" eaLnBrk="1" hangingPunct="1">
                <a:spcBef>
                  <a:spcPct val="0"/>
                </a:spcBef>
              </a:pPr>
              <a:t>17</a:t>
            </a:fld>
            <a:endParaRPr lang="en-GB" altLang="pl-PL" sz="13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87816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97EA978-6DBF-4490-BC1E-AC0845DFD7F6}" type="slidenum">
              <a:rPr lang="en-GB" altLang="pl-PL" sz="1300"/>
              <a:pPr algn="r" eaLnBrk="1" hangingPunct="1">
                <a:spcBef>
                  <a:spcPct val="0"/>
                </a:spcBef>
              </a:pPr>
              <a:t>18</a:t>
            </a:fld>
            <a:endParaRPr lang="en-GB" altLang="pl-PL"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99380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6D08E3-4E12-457E-ACCC-1D9FC43FE97D}" type="slidenum">
              <a:rPr lang="en-GB" altLang="pl-PL" sz="1300"/>
              <a:pPr algn="r" eaLnBrk="1" hangingPunct="1">
                <a:spcBef>
                  <a:spcPct val="0"/>
                </a:spcBef>
              </a:pPr>
              <a:t>19</a:t>
            </a:fld>
            <a:endParaRPr lang="en-GB" altLang="pl-PL"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42700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17F11-970E-4FC8-B8BA-C7894BC957EF}" type="slidenum">
              <a:rPr lang="en-GB" altLang="pl-PL" sz="1300" smtClean="0"/>
              <a:pPr>
                <a:spcBef>
                  <a:spcPct val="0"/>
                </a:spcBef>
              </a:pPr>
              <a:t>2</a:t>
            </a:fld>
            <a:endParaRPr lang="en-GB" altLang="pl-PL"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70938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939B7C4-1C4C-47E0-85AC-BEF6B97B0044}" type="slidenum">
              <a:rPr lang="en-GB" altLang="pl-PL" sz="1300"/>
              <a:pPr algn="r" eaLnBrk="1" hangingPunct="1">
                <a:spcBef>
                  <a:spcPct val="0"/>
                </a:spcBef>
              </a:pPr>
              <a:t>20</a:t>
            </a:fld>
            <a:endParaRPr lang="en-GB" altLang="pl-PL" sz="13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4118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F7150D9-26F8-497E-8D35-DB4FEEBB544E}" type="slidenum">
              <a:rPr lang="en-GB" altLang="pl-PL" sz="1300"/>
              <a:pPr algn="r" eaLnBrk="1" hangingPunct="1">
                <a:spcBef>
                  <a:spcPct val="0"/>
                </a:spcBef>
              </a:pPr>
              <a:t>21</a:t>
            </a:fld>
            <a:endParaRPr lang="en-GB" altLang="pl-PL" sz="13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41689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184CF1-8648-4EAA-9531-D5BEEB93E05E}" type="slidenum">
              <a:rPr lang="en-GB" altLang="pl-PL" sz="1300"/>
              <a:pPr algn="r" eaLnBrk="1" hangingPunct="1">
                <a:spcBef>
                  <a:spcPct val="0"/>
                </a:spcBef>
              </a:pPr>
              <a:t>22</a:t>
            </a:fld>
            <a:endParaRPr lang="en-GB" altLang="pl-PL" sz="13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402644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9977A56-5021-49AC-9CB6-F53E9A502D6C}" type="slidenum">
              <a:rPr lang="en-GB" altLang="pl-PL" sz="1300"/>
              <a:pPr algn="r" eaLnBrk="1" hangingPunct="1">
                <a:spcBef>
                  <a:spcPct val="0"/>
                </a:spcBef>
              </a:pPr>
              <a:t>23</a:t>
            </a:fld>
            <a:endParaRPr lang="en-GB" altLang="pl-PL" sz="13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92802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0277D93-8609-4375-A390-1019ACFF0492}" type="slidenum">
              <a:rPr lang="en-GB" altLang="pl-PL" sz="1300"/>
              <a:pPr algn="r" eaLnBrk="1" hangingPunct="1">
                <a:spcBef>
                  <a:spcPct val="0"/>
                </a:spcBef>
              </a:pPr>
              <a:t>24</a:t>
            </a:fld>
            <a:endParaRPr lang="en-GB" altLang="pl-PL" sz="13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16303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D3E2574-AE71-41AE-AEEF-4F3DF97942BC}" type="slidenum">
              <a:rPr lang="en-GB" altLang="pl-PL" sz="1300"/>
              <a:pPr algn="r" eaLnBrk="1" hangingPunct="1">
                <a:spcBef>
                  <a:spcPct val="0"/>
                </a:spcBef>
              </a:pPr>
              <a:t>25</a:t>
            </a:fld>
            <a:endParaRPr lang="en-GB" altLang="pl-PL" sz="13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11720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17787D-3A4E-4AA3-80B6-25DB2F5456DF}" type="slidenum">
              <a:rPr lang="en-GB" altLang="pl-PL" sz="1300"/>
              <a:pPr algn="r" eaLnBrk="1" hangingPunct="1">
                <a:spcBef>
                  <a:spcPct val="0"/>
                </a:spcBef>
              </a:pPr>
              <a:t>26</a:t>
            </a:fld>
            <a:endParaRPr lang="en-GB" altLang="pl-PL" sz="13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464915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17787D-3A4E-4AA3-80B6-25DB2F5456DF}" type="slidenum">
              <a:rPr lang="en-GB" altLang="pl-PL" sz="1300"/>
              <a:pPr algn="r" eaLnBrk="1" hangingPunct="1">
                <a:spcBef>
                  <a:spcPct val="0"/>
                </a:spcBef>
              </a:pPr>
              <a:t>27</a:t>
            </a:fld>
            <a:endParaRPr lang="en-GB" altLang="pl-PL" sz="13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4120530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C25BA0B-D651-478C-95BF-9E3630B440ED}" type="slidenum">
              <a:rPr lang="en-GB" altLang="pl-PL" sz="1300"/>
              <a:pPr algn="r" eaLnBrk="1" hangingPunct="1">
                <a:spcBef>
                  <a:spcPct val="0"/>
                </a:spcBef>
              </a:pPr>
              <a:t>28</a:t>
            </a:fld>
            <a:endParaRPr lang="en-GB" altLang="pl-PL" sz="13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827467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1F4107B-7610-4163-800F-091FB1B86859}" type="slidenum">
              <a:rPr lang="en-GB" altLang="pl-PL" sz="1300"/>
              <a:pPr algn="r" eaLnBrk="1" hangingPunct="1">
                <a:spcBef>
                  <a:spcPct val="0"/>
                </a:spcBef>
              </a:pPr>
              <a:t>29</a:t>
            </a:fld>
            <a:endParaRPr lang="en-GB" altLang="pl-PL" sz="13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87587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CDBDF6-4E3A-4FF2-BBFD-C6BCD0474A06}" type="slidenum">
              <a:rPr lang="en-GB" altLang="pl-PL" sz="1300"/>
              <a:pPr algn="r" eaLnBrk="1" hangingPunct="1">
                <a:spcBef>
                  <a:spcPct val="0"/>
                </a:spcBef>
              </a:pPr>
              <a:t>3</a:t>
            </a:fld>
            <a:endParaRPr lang="en-GB" altLang="pl-PL" sz="1300"/>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28072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63B1BE6-B1DC-4DA9-A4E5-52CA99602911}" type="slidenum">
              <a:rPr lang="en-GB" altLang="pl-PL" sz="1300"/>
              <a:pPr algn="r" eaLnBrk="1" hangingPunct="1">
                <a:spcBef>
                  <a:spcPct val="0"/>
                </a:spcBef>
              </a:pPr>
              <a:t>30</a:t>
            </a:fld>
            <a:endParaRPr lang="en-GB" altLang="pl-PL" sz="13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03610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63B1BE6-B1DC-4DA9-A4E5-52CA99602911}" type="slidenum">
              <a:rPr lang="en-GB" altLang="pl-PL" sz="1300"/>
              <a:pPr algn="r" eaLnBrk="1" hangingPunct="1">
                <a:spcBef>
                  <a:spcPct val="0"/>
                </a:spcBef>
              </a:pPr>
              <a:t>31</a:t>
            </a:fld>
            <a:endParaRPr lang="en-GB" altLang="pl-PL" sz="13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60868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ED3D4A1-F6E6-4E08-9FA0-BD5E2474BE33}" type="slidenum">
              <a:rPr lang="en-GB" altLang="pl-PL" sz="1300"/>
              <a:pPr algn="r" eaLnBrk="1" hangingPunct="1">
                <a:spcBef>
                  <a:spcPct val="0"/>
                </a:spcBef>
              </a:pPr>
              <a:t>32</a:t>
            </a:fld>
            <a:endParaRPr lang="en-GB" altLang="pl-PL" sz="13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4030694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9F12CD-DE25-4919-9252-618DAF265233}" type="slidenum">
              <a:rPr lang="en-GB" altLang="pl-PL" sz="1300"/>
              <a:pPr algn="r" eaLnBrk="1" hangingPunct="1">
                <a:spcBef>
                  <a:spcPct val="0"/>
                </a:spcBef>
              </a:pPr>
              <a:t>33</a:t>
            </a:fld>
            <a:endParaRPr lang="en-GB" altLang="pl-PL" sz="13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20040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7CE71D1-937E-4F8A-A0EF-FDAC2951D3AA}" type="slidenum">
              <a:rPr lang="en-GB" altLang="pl-PL" sz="1300"/>
              <a:pPr algn="r" eaLnBrk="1" hangingPunct="1">
                <a:spcBef>
                  <a:spcPct val="0"/>
                </a:spcBef>
              </a:pPr>
              <a:t>34</a:t>
            </a:fld>
            <a:endParaRPr lang="en-GB" altLang="pl-PL" sz="13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417466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8E41769-C348-44E7-9227-973699EB221B}" type="slidenum">
              <a:rPr lang="en-GB" altLang="pl-PL" sz="1300"/>
              <a:pPr algn="r" eaLnBrk="1" hangingPunct="1">
                <a:spcBef>
                  <a:spcPct val="0"/>
                </a:spcBef>
              </a:pPr>
              <a:t>35</a:t>
            </a:fld>
            <a:endParaRPr lang="en-GB" altLang="pl-PL"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950577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89DBDA5-A43E-4563-9668-0E3B6470A940}" type="slidenum">
              <a:rPr lang="en-GB" altLang="pl-PL" sz="1300"/>
              <a:pPr algn="r" eaLnBrk="1" hangingPunct="1">
                <a:spcBef>
                  <a:spcPct val="0"/>
                </a:spcBef>
              </a:pPr>
              <a:t>36</a:t>
            </a:fld>
            <a:endParaRPr lang="en-GB" altLang="pl-PL" sz="13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931212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34103E-1233-42E5-BA08-0FA754BA90E5}" type="slidenum">
              <a:rPr lang="en-GB" altLang="pl-PL" sz="1300"/>
              <a:pPr algn="r" eaLnBrk="1" hangingPunct="1">
                <a:spcBef>
                  <a:spcPct val="0"/>
                </a:spcBef>
              </a:pPr>
              <a:t>37</a:t>
            </a:fld>
            <a:endParaRPr lang="en-GB" altLang="pl-PL" sz="13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671233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8DC0DF8-76F9-4CFB-B3A4-849F7C636CAF}" type="slidenum">
              <a:rPr lang="en-GB" altLang="pl-PL" sz="1300"/>
              <a:pPr algn="r" eaLnBrk="1" hangingPunct="1">
                <a:spcBef>
                  <a:spcPct val="0"/>
                </a:spcBef>
              </a:pPr>
              <a:t>38</a:t>
            </a:fld>
            <a:endParaRPr lang="en-GB" altLang="pl-PL" sz="13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858656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29627F8-D97C-4566-B306-854CF7375567}" type="slidenum">
              <a:rPr lang="en-GB" altLang="pl-PL" sz="1300"/>
              <a:pPr algn="r" eaLnBrk="1" hangingPunct="1">
                <a:spcBef>
                  <a:spcPct val="0"/>
                </a:spcBef>
              </a:pPr>
              <a:t>39</a:t>
            </a:fld>
            <a:endParaRPr lang="en-GB" altLang="pl-PL" sz="13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81061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485CB14-CA23-4BD5-910E-DDAB2EDC14C0}" type="slidenum">
              <a:rPr lang="en-GB" altLang="pl-PL" sz="1300"/>
              <a:pPr algn="r" eaLnBrk="1" hangingPunct="1">
                <a:spcBef>
                  <a:spcPct val="0"/>
                </a:spcBef>
              </a:pPr>
              <a:t>4</a:t>
            </a:fld>
            <a:endParaRPr lang="en-GB" altLang="pl-PL" sz="1300"/>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71444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08E6E75-75C3-4257-9207-253376E2B87B}" type="slidenum">
              <a:rPr lang="en-GB" altLang="pl-PL" sz="1300"/>
              <a:pPr algn="r" eaLnBrk="1" hangingPunct="1">
                <a:spcBef>
                  <a:spcPct val="0"/>
                </a:spcBef>
              </a:pPr>
              <a:t>40</a:t>
            </a:fld>
            <a:endParaRPr lang="en-GB" altLang="pl-PL" sz="13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04579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DCDCF65-877D-4007-93E8-71AFF9ED31B7}" type="slidenum">
              <a:rPr lang="en-GB" altLang="pl-PL" sz="1300"/>
              <a:pPr algn="r" eaLnBrk="1" hangingPunct="1">
                <a:spcBef>
                  <a:spcPct val="0"/>
                </a:spcBef>
              </a:pPr>
              <a:t>41</a:t>
            </a:fld>
            <a:endParaRPr lang="en-GB" altLang="pl-PL" sz="13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205864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4CE7E73-D17A-40B8-99E6-8DB15D623564}" type="slidenum">
              <a:rPr lang="en-GB" altLang="pl-PL" sz="1300"/>
              <a:pPr algn="r" eaLnBrk="1" hangingPunct="1">
                <a:spcBef>
                  <a:spcPct val="0"/>
                </a:spcBef>
              </a:pPr>
              <a:t>42</a:t>
            </a:fld>
            <a:endParaRPr lang="en-GB" altLang="pl-PL" sz="13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481161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CB31F10-A468-4568-8556-3E891919C781}" type="slidenum">
              <a:rPr lang="en-GB" altLang="pl-PL" sz="1300"/>
              <a:pPr algn="r" eaLnBrk="1" hangingPunct="1">
                <a:spcBef>
                  <a:spcPct val="0"/>
                </a:spcBef>
              </a:pPr>
              <a:t>43</a:t>
            </a:fld>
            <a:endParaRPr lang="en-GB" altLang="pl-PL" sz="13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924395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586336-DD87-4D38-9419-1F9F9585C1CB}" type="slidenum">
              <a:rPr lang="en-GB" altLang="pl-PL" sz="1300" smtClean="0"/>
              <a:pPr>
                <a:spcBef>
                  <a:spcPct val="0"/>
                </a:spcBef>
              </a:pPr>
              <a:t>44</a:t>
            </a:fld>
            <a:endParaRPr lang="en-GB" altLang="pl-PL"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930787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6F713BB-7631-4DAC-8522-592EBB03D5D2}" type="slidenum">
              <a:rPr lang="en-GB" altLang="pl-PL" sz="1300"/>
              <a:pPr algn="r" eaLnBrk="1" hangingPunct="1">
                <a:spcBef>
                  <a:spcPct val="0"/>
                </a:spcBef>
              </a:pPr>
              <a:t>45</a:t>
            </a:fld>
            <a:endParaRPr lang="en-GB" altLang="pl-PL" sz="13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514894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A707670-76B3-4D17-8C3B-D66F58734DD6}" type="slidenum">
              <a:rPr lang="en-GB" altLang="pl-PL" sz="1300"/>
              <a:pPr algn="r" eaLnBrk="1" hangingPunct="1">
                <a:spcBef>
                  <a:spcPct val="0"/>
                </a:spcBef>
              </a:pPr>
              <a:t>46</a:t>
            </a:fld>
            <a:endParaRPr lang="en-GB" altLang="pl-PL" sz="13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17246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586336-DD87-4D38-9419-1F9F9585C1CB}" type="slidenum">
              <a:rPr lang="en-GB" altLang="pl-PL" sz="1300" smtClean="0"/>
              <a:pPr>
                <a:spcBef>
                  <a:spcPct val="0"/>
                </a:spcBef>
              </a:pPr>
              <a:t>47</a:t>
            </a:fld>
            <a:endParaRPr lang="en-GB" altLang="pl-PL"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68569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15CB3BA-BD47-456F-9CB7-A47DCF8CADE3}" type="slidenum">
              <a:rPr lang="en-GB" altLang="pl-PL" sz="1300"/>
              <a:pPr algn="r" eaLnBrk="1" hangingPunct="1">
                <a:spcBef>
                  <a:spcPct val="0"/>
                </a:spcBef>
              </a:pPr>
              <a:t>5</a:t>
            </a:fld>
            <a:endParaRPr lang="en-GB" altLang="pl-PL" sz="130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19424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BA434C0-F3E4-4DCF-A09D-B44546E065EB}" type="slidenum">
              <a:rPr lang="en-GB" altLang="pl-PL" sz="1300"/>
              <a:pPr algn="r" eaLnBrk="1" hangingPunct="1">
                <a:spcBef>
                  <a:spcPct val="0"/>
                </a:spcBef>
              </a:pPr>
              <a:t>6</a:t>
            </a:fld>
            <a:endParaRPr lang="en-GB" altLang="pl-PL" sz="130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69774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D0ED804-D35B-4107-B78E-97B477D165E4}" type="slidenum">
              <a:rPr lang="en-GB" altLang="pl-PL" sz="1300"/>
              <a:pPr algn="r" eaLnBrk="1" hangingPunct="1">
                <a:spcBef>
                  <a:spcPct val="0"/>
                </a:spcBef>
              </a:pPr>
              <a:t>7</a:t>
            </a:fld>
            <a:endParaRPr lang="en-GB" altLang="pl-PL" sz="130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02087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93147E9-1DFD-450E-8544-BC9F2B82352F}" type="slidenum">
              <a:rPr lang="en-GB" altLang="pl-PL" sz="1300"/>
              <a:pPr algn="r" eaLnBrk="1" hangingPunct="1">
                <a:spcBef>
                  <a:spcPct val="0"/>
                </a:spcBef>
              </a:pPr>
              <a:t>8</a:t>
            </a:fld>
            <a:endParaRPr lang="en-GB" altLang="pl-PL" sz="13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46849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1D5B187-3DCC-4A49-A781-C29D42F603B2}" type="slidenum">
              <a:rPr lang="en-GB" altLang="pl-PL" sz="1300"/>
              <a:pPr algn="r" eaLnBrk="1" hangingPunct="1">
                <a:spcBef>
                  <a:spcPct val="0"/>
                </a:spcBef>
              </a:pPr>
              <a:t>9</a:t>
            </a:fld>
            <a:endParaRPr lang="en-GB" altLang="pl-PL" sz="130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05168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321D7E0-BB87-4C8D-81A4-1FE1AE51F4F1}" type="slidenum">
              <a:rPr lang="pl-PL" altLang="pl-PL"/>
              <a:pPr>
                <a:defRPr/>
              </a:pPr>
              <a:t>‹#›</a:t>
            </a:fld>
            <a:endParaRPr lang="pl-PL" altLang="pl-PL"/>
          </a:p>
        </p:txBody>
      </p:sp>
    </p:spTree>
    <p:extLst>
      <p:ext uri="{BB962C8B-B14F-4D97-AF65-F5344CB8AC3E}">
        <p14:creationId xmlns:p14="http://schemas.microsoft.com/office/powerpoint/2010/main" val="38819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18411E2-D3F1-4C98-8CE5-6177E11CDFDE}" type="slidenum">
              <a:rPr lang="pl-PL" altLang="pl-PL"/>
              <a:pPr>
                <a:defRPr/>
              </a:pPr>
              <a:t>‹#›</a:t>
            </a:fld>
            <a:endParaRPr lang="pl-PL" altLang="pl-PL"/>
          </a:p>
        </p:txBody>
      </p:sp>
    </p:spTree>
    <p:extLst>
      <p:ext uri="{BB962C8B-B14F-4D97-AF65-F5344CB8AC3E}">
        <p14:creationId xmlns:p14="http://schemas.microsoft.com/office/powerpoint/2010/main" val="139728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02450" y="476250"/>
            <a:ext cx="1784350" cy="5649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547813" y="476250"/>
            <a:ext cx="5202237" cy="5649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F195212-8D07-43AB-84E1-3E7B0D344391}" type="slidenum">
              <a:rPr lang="pl-PL" altLang="pl-PL"/>
              <a:pPr>
                <a:defRPr/>
              </a:pPr>
              <a:t>‹#›</a:t>
            </a:fld>
            <a:endParaRPr lang="pl-PL" altLang="pl-PL"/>
          </a:p>
        </p:txBody>
      </p:sp>
    </p:spTree>
    <p:extLst>
      <p:ext uri="{BB962C8B-B14F-4D97-AF65-F5344CB8AC3E}">
        <p14:creationId xmlns:p14="http://schemas.microsoft.com/office/powerpoint/2010/main" val="352009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448017D-8F1E-4459-B34F-E7748992EB22}" type="slidenum">
              <a:rPr lang="pl-PL" altLang="pl-PL"/>
              <a:pPr>
                <a:defRPr/>
              </a:pPr>
              <a:t>‹#›</a:t>
            </a:fld>
            <a:endParaRPr lang="pl-PL" altLang="pl-PL"/>
          </a:p>
        </p:txBody>
      </p:sp>
    </p:spTree>
    <p:extLst>
      <p:ext uri="{BB962C8B-B14F-4D97-AF65-F5344CB8AC3E}">
        <p14:creationId xmlns:p14="http://schemas.microsoft.com/office/powerpoint/2010/main" val="387885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761B8A8-0E5F-48D6-879B-4FA805DB943A}" type="slidenum">
              <a:rPr lang="pl-PL" altLang="pl-PL"/>
              <a:pPr>
                <a:defRPr/>
              </a:pPr>
              <a:t>‹#›</a:t>
            </a:fld>
            <a:endParaRPr lang="pl-PL" altLang="pl-PL"/>
          </a:p>
        </p:txBody>
      </p:sp>
    </p:spTree>
    <p:extLst>
      <p:ext uri="{BB962C8B-B14F-4D97-AF65-F5344CB8AC3E}">
        <p14:creationId xmlns:p14="http://schemas.microsoft.com/office/powerpoint/2010/main" val="50212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547813" y="1628775"/>
            <a:ext cx="34925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92713" y="1628775"/>
            <a:ext cx="3494087"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E8546BC-CAB4-4D2B-8043-6EF9F402698A}" type="slidenum">
              <a:rPr lang="pl-PL" altLang="pl-PL"/>
              <a:pPr>
                <a:defRPr/>
              </a:pPr>
              <a:t>‹#›</a:t>
            </a:fld>
            <a:endParaRPr lang="pl-PL" altLang="pl-PL"/>
          </a:p>
        </p:txBody>
      </p:sp>
    </p:spTree>
    <p:extLst>
      <p:ext uri="{BB962C8B-B14F-4D97-AF65-F5344CB8AC3E}">
        <p14:creationId xmlns:p14="http://schemas.microsoft.com/office/powerpoint/2010/main" val="344781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F17481DC-F48D-4399-9EC7-B0FBDDE6F0CC}" type="slidenum">
              <a:rPr lang="pl-PL" altLang="pl-PL"/>
              <a:pPr>
                <a:defRPr/>
              </a:pPr>
              <a:t>‹#›</a:t>
            </a:fld>
            <a:endParaRPr lang="pl-PL" altLang="pl-PL"/>
          </a:p>
        </p:txBody>
      </p:sp>
    </p:spTree>
    <p:extLst>
      <p:ext uri="{BB962C8B-B14F-4D97-AF65-F5344CB8AC3E}">
        <p14:creationId xmlns:p14="http://schemas.microsoft.com/office/powerpoint/2010/main" val="340246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D8597083-F8E2-4096-ACDF-10DF7AC2129F}" type="slidenum">
              <a:rPr lang="pl-PL" altLang="pl-PL"/>
              <a:pPr>
                <a:defRPr/>
              </a:pPr>
              <a:t>‹#›</a:t>
            </a:fld>
            <a:endParaRPr lang="pl-PL" altLang="pl-PL"/>
          </a:p>
        </p:txBody>
      </p:sp>
    </p:spTree>
    <p:extLst>
      <p:ext uri="{BB962C8B-B14F-4D97-AF65-F5344CB8AC3E}">
        <p14:creationId xmlns:p14="http://schemas.microsoft.com/office/powerpoint/2010/main" val="14800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BA466764-1E00-4C84-80E9-CDD6A444FEB9}" type="slidenum">
              <a:rPr lang="pl-PL" altLang="pl-PL"/>
              <a:pPr>
                <a:defRPr/>
              </a:pPr>
              <a:t>‹#›</a:t>
            </a:fld>
            <a:endParaRPr lang="pl-PL" altLang="pl-PL"/>
          </a:p>
        </p:txBody>
      </p:sp>
    </p:spTree>
    <p:extLst>
      <p:ext uri="{BB962C8B-B14F-4D97-AF65-F5344CB8AC3E}">
        <p14:creationId xmlns:p14="http://schemas.microsoft.com/office/powerpoint/2010/main" val="55703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993F68B-16EA-4FE2-919B-32D98BE4AB1D}" type="slidenum">
              <a:rPr lang="pl-PL" altLang="pl-PL"/>
              <a:pPr>
                <a:defRPr/>
              </a:pPr>
              <a:t>‹#›</a:t>
            </a:fld>
            <a:endParaRPr lang="pl-PL" altLang="pl-PL"/>
          </a:p>
        </p:txBody>
      </p:sp>
    </p:spTree>
    <p:extLst>
      <p:ext uri="{BB962C8B-B14F-4D97-AF65-F5344CB8AC3E}">
        <p14:creationId xmlns:p14="http://schemas.microsoft.com/office/powerpoint/2010/main" val="66794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50A5D9F-8A8E-4639-B638-16FCBDAB0917}" type="slidenum">
              <a:rPr lang="pl-PL" altLang="pl-PL"/>
              <a:pPr>
                <a:defRPr/>
              </a:pPr>
              <a:t>‹#›</a:t>
            </a:fld>
            <a:endParaRPr lang="pl-PL" altLang="pl-PL"/>
          </a:p>
        </p:txBody>
      </p:sp>
    </p:spTree>
    <p:extLst>
      <p:ext uri="{BB962C8B-B14F-4D97-AF65-F5344CB8AC3E}">
        <p14:creationId xmlns:p14="http://schemas.microsoft.com/office/powerpoint/2010/main" val="253769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476250"/>
            <a:ext cx="71389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1547813" y="1628775"/>
            <a:ext cx="713898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8F1A40F-672C-4EA7-9F30-59024198E83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Verdana" pitchFamily="34" charset="0"/>
        </a:defRPr>
      </a:lvl2pPr>
      <a:lvl3pPr algn="l" rtl="0" eaLnBrk="0" fontAlgn="base" hangingPunct="0">
        <a:spcBef>
          <a:spcPct val="0"/>
        </a:spcBef>
        <a:spcAft>
          <a:spcPct val="0"/>
        </a:spcAft>
        <a:defRPr sz="2200" b="1">
          <a:solidFill>
            <a:schemeClr val="tx2"/>
          </a:solidFill>
          <a:latin typeface="Verdana" pitchFamily="34" charset="0"/>
        </a:defRPr>
      </a:lvl3pPr>
      <a:lvl4pPr algn="l" rtl="0" eaLnBrk="0" fontAlgn="base" hangingPunct="0">
        <a:spcBef>
          <a:spcPct val="0"/>
        </a:spcBef>
        <a:spcAft>
          <a:spcPct val="0"/>
        </a:spcAft>
        <a:defRPr sz="2200" b="1">
          <a:solidFill>
            <a:schemeClr val="tx2"/>
          </a:solidFill>
          <a:latin typeface="Verdana" pitchFamily="34" charset="0"/>
        </a:defRPr>
      </a:lvl4pPr>
      <a:lvl5pPr algn="l" rtl="0" eaLnBrk="0" fontAlgn="base" hangingPunct="0">
        <a:spcBef>
          <a:spcPct val="0"/>
        </a:spcBef>
        <a:spcAft>
          <a:spcPct val="0"/>
        </a:spcAft>
        <a:defRPr sz="2200" b="1">
          <a:solidFill>
            <a:schemeClr val="tx2"/>
          </a:solidFill>
          <a:latin typeface="Verdana" pitchFamily="34" charset="0"/>
        </a:defRPr>
      </a:lvl5pPr>
      <a:lvl6pPr marL="457200" algn="l" rtl="0" fontAlgn="base">
        <a:spcBef>
          <a:spcPct val="0"/>
        </a:spcBef>
        <a:spcAft>
          <a:spcPct val="0"/>
        </a:spcAft>
        <a:defRPr sz="2200" b="1">
          <a:solidFill>
            <a:schemeClr val="tx2"/>
          </a:solidFill>
          <a:latin typeface="Verdana" pitchFamily="34" charset="0"/>
        </a:defRPr>
      </a:lvl6pPr>
      <a:lvl7pPr marL="914400" algn="l" rtl="0" fontAlgn="base">
        <a:spcBef>
          <a:spcPct val="0"/>
        </a:spcBef>
        <a:spcAft>
          <a:spcPct val="0"/>
        </a:spcAft>
        <a:defRPr sz="2200" b="1">
          <a:solidFill>
            <a:schemeClr val="tx2"/>
          </a:solidFill>
          <a:latin typeface="Verdana" pitchFamily="34" charset="0"/>
        </a:defRPr>
      </a:lvl7pPr>
      <a:lvl8pPr marL="1371600" algn="l" rtl="0" fontAlgn="base">
        <a:spcBef>
          <a:spcPct val="0"/>
        </a:spcBef>
        <a:spcAft>
          <a:spcPct val="0"/>
        </a:spcAft>
        <a:defRPr sz="2200" b="1">
          <a:solidFill>
            <a:schemeClr val="tx2"/>
          </a:solidFill>
          <a:latin typeface="Verdana" pitchFamily="34" charset="0"/>
        </a:defRPr>
      </a:lvl8pPr>
      <a:lvl9pPr marL="1828800" algn="l" rtl="0" fontAlgn="base">
        <a:spcBef>
          <a:spcPct val="0"/>
        </a:spcBef>
        <a:spcAft>
          <a:spcPct val="0"/>
        </a:spcAft>
        <a:defRPr sz="22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6.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7.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9.png"/><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1.png"/><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3.png"/><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4.png"/><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9.png"/><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5.png"/><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7.png"/><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8.png"/><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9.png"/><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50.png"/><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39.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4.bin"/><Relationship Id="rId5" Type="http://schemas.openxmlformats.org/officeDocument/2006/relationships/image" Target="../media/image51.png"/><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hyperlink" Target="http://www.epsma.org/MTBF%20Report_24%20June%202005.pdf" TargetMode="External"/><Relationship Id="rId7" Type="http://schemas.openxmlformats.org/officeDocument/2006/relationships/hyperlink" Target="http://reliawiki.org/index.php/Main_Pag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xppower.com/pdfs/Reliability.pdf" TargetMode="External"/><Relationship Id="rId5" Type="http://schemas.openxmlformats.org/officeDocument/2006/relationships/hyperlink" Target="https://src.alionscience.com/src/standards.do?action=search&amp;name=General+Guidebooks/Handbooks&amp;cats=2059" TargetMode="External"/><Relationship Id="rId4" Type="http://schemas.openxmlformats.org/officeDocument/2006/relationships/hyperlink" Target="https://src.alionscience.com/pdf/pred.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56.png"/><Relationship Id="rId4"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5.w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pl.wikipedia.org/wiki/J%C4%99zyk_angielski"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2038" y="2205038"/>
            <a:ext cx="7019925" cy="3095625"/>
          </a:xfrm>
        </p:spPr>
        <p:txBody>
          <a:bodyPr/>
          <a:lstStyle/>
          <a:p>
            <a:pPr algn="ctr" eaLnBrk="1" hangingPunct="1"/>
            <a:r>
              <a:rPr lang="pl-PL" altLang="pl-PL" sz="4800" dirty="0"/>
              <a:t>Praktyczne aspekty prognozowania niezawodności systemów elektronicznych</a:t>
            </a:r>
            <a:endParaRPr lang="en-GB" altLang="pl-PL" sz="4800" dirty="0">
              <a:solidFill>
                <a:schemeClr val="tx1"/>
              </a:solidFill>
            </a:endParaRPr>
          </a:p>
        </p:txBody>
      </p:sp>
      <p:sp>
        <p:nvSpPr>
          <p:cNvPr id="4099"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Cyganek &amp; Kasperek &amp; </a:t>
            </a:r>
            <a:r>
              <a:rPr lang="pl-PL" altLang="pl-PL" sz="1000" b="1" dirty="0" err="1"/>
              <a:t>Rajda</a:t>
            </a:r>
            <a:r>
              <a:rPr lang="pl-PL" altLang="pl-PL" sz="1000" b="1" dirty="0"/>
              <a:t> © 2018 Katedra Elektroniki AGH</a:t>
            </a:r>
          </a:p>
        </p:txBody>
      </p:sp>
      <p:sp>
        <p:nvSpPr>
          <p:cNvPr id="11" name="Rectangle 2"/>
          <p:cNvSpPr txBox="1">
            <a:spLocks noChangeArrowheads="1"/>
          </p:cNvSpPr>
          <p:nvPr/>
        </p:nvSpPr>
        <p:spPr bwMode="auto">
          <a:xfrm>
            <a:off x="1331913" y="0"/>
            <a:ext cx="7812087" cy="1071563"/>
          </a:xfrm>
          <a:prstGeom prst="rect">
            <a:avLst/>
          </a:prstGeom>
          <a:noFill/>
          <a:ln w="9525">
            <a:noFill/>
            <a:miter lim="800000"/>
            <a:headEnd/>
            <a:tailEnd/>
          </a:ln>
        </p:spPr>
        <p:txBody>
          <a:bodyPr anchor="ctr"/>
          <a:lstStyle/>
          <a:p>
            <a:pPr eaLnBrk="1" hangingPunct="1">
              <a:defRPr/>
            </a:pPr>
            <a:r>
              <a:rPr lang="pl-PL" sz="1600" b="1" kern="0" dirty="0">
                <a:latin typeface="+mj-lt"/>
                <a:ea typeface="+mj-ea"/>
                <a:cs typeface="+mj-cs"/>
              </a:rPr>
              <a:t>Kierunek Elektronika i Telekomunikacja, </a:t>
            </a:r>
          </a:p>
          <a:p>
            <a:pPr eaLnBrk="1" hangingPunct="1">
              <a:defRPr/>
            </a:pPr>
            <a:r>
              <a:rPr lang="pl-PL" sz="1600" b="1" kern="0" dirty="0">
                <a:latin typeface="+mj-lt"/>
                <a:ea typeface="+mj-ea"/>
                <a:cs typeface="+mj-cs"/>
              </a:rPr>
              <a:t>Studia II stopnia</a:t>
            </a:r>
          </a:p>
          <a:p>
            <a:pPr eaLnBrk="1" hangingPunct="1">
              <a:defRPr/>
            </a:pPr>
            <a:r>
              <a:rPr lang="pl-PL" sz="2200" b="1" kern="0" dirty="0"/>
              <a:t>Specjalność: Systemy wbudowane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395288" y="1916113"/>
          <a:ext cx="7512050" cy="2384898"/>
        </p:xfrm>
        <a:graphic>
          <a:graphicData uri="http://schemas.openxmlformats.org/drawingml/2006/table">
            <a:tbl>
              <a:tblPr/>
              <a:tblGrid>
                <a:gridCol w="3756025">
                  <a:extLst>
                    <a:ext uri="{9D8B030D-6E8A-4147-A177-3AD203B41FA5}">
                      <a16:colId xmlns:a16="http://schemas.microsoft.com/office/drawing/2014/main" val="20000"/>
                    </a:ext>
                  </a:extLst>
                </a:gridCol>
                <a:gridCol w="3756025">
                  <a:extLst>
                    <a:ext uri="{9D8B030D-6E8A-4147-A177-3AD203B41FA5}">
                      <a16:colId xmlns:a16="http://schemas.microsoft.com/office/drawing/2014/main" val="20001"/>
                    </a:ext>
                  </a:extLst>
                </a:gridCol>
              </a:tblGrid>
              <a:tr h="2384425">
                <a:tc>
                  <a:txBody>
                    <a:bodyPr/>
                    <a:lstStyle>
                      <a:lvl1pPr marL="38100" eaLnBrk="0" hangingPunct="0">
                        <a:spcBef>
                          <a:spcPct val="20000"/>
                        </a:spcBef>
                        <a:defRPr sz="2000">
                          <a:solidFill>
                            <a:schemeClr val="tx1"/>
                          </a:solidFill>
                          <a:latin typeface="Verdana" pitchFamily="34" charset="0"/>
                        </a:defRPr>
                      </a:lvl1pPr>
                      <a:lvl2pPr marL="742950" indent="-285750" eaLnBrk="0" hangingPunct="0">
                        <a:spcBef>
                          <a:spcPct val="20000"/>
                        </a:spcBef>
                        <a:defRPr sz="2000">
                          <a:solidFill>
                            <a:schemeClr val="tx1"/>
                          </a:solidFill>
                          <a:latin typeface="Verdana" pitchFamily="34" charset="0"/>
                        </a:defRPr>
                      </a:lvl2pPr>
                      <a:lvl3pPr marL="1143000" indent="-228600" eaLnBrk="0" hangingPunct="0">
                        <a:spcBef>
                          <a:spcPct val="20000"/>
                        </a:spcBef>
                        <a:defRPr>
                          <a:solidFill>
                            <a:schemeClr val="tx1"/>
                          </a:solidFill>
                          <a:latin typeface="Verdana" pitchFamily="34" charset="0"/>
                        </a:defRPr>
                      </a:lvl3pPr>
                      <a:lvl4pPr marL="1600200" indent="-228600" eaLnBrk="0" hangingPunct="0">
                        <a:spcBef>
                          <a:spcPct val="20000"/>
                        </a:spcBef>
                        <a:defRPr sz="1600">
                          <a:solidFill>
                            <a:schemeClr val="tx1"/>
                          </a:solidFill>
                          <a:latin typeface="Verdana" pitchFamily="34" charset="0"/>
                        </a:defRPr>
                      </a:lvl4pPr>
                      <a:lvl5pPr marL="2057400" indent="-228600" eaLnBrk="0" hangingPunct="0">
                        <a:spcBef>
                          <a:spcPct val="20000"/>
                        </a:spcBef>
                        <a:defRPr sz="1400">
                          <a:solidFill>
                            <a:schemeClr val="tx1"/>
                          </a:solidFill>
                          <a:latin typeface="Verdana" pitchFamily="34" charset="0"/>
                        </a:defRPr>
                      </a:lvl5pPr>
                      <a:lvl6pPr marL="2514600" indent="-228600" eaLnBrk="0" fontAlgn="base" hangingPunct="0">
                        <a:spcBef>
                          <a:spcPct val="20000"/>
                        </a:spcBef>
                        <a:spcAft>
                          <a:spcPct val="0"/>
                        </a:spcAft>
                        <a:defRPr sz="1400">
                          <a:solidFill>
                            <a:schemeClr val="tx1"/>
                          </a:solidFill>
                          <a:latin typeface="Verdana" pitchFamily="34" charset="0"/>
                        </a:defRPr>
                      </a:lvl6pPr>
                      <a:lvl7pPr marL="2971800" indent="-228600" eaLnBrk="0" fontAlgn="base" hangingPunct="0">
                        <a:spcBef>
                          <a:spcPct val="20000"/>
                        </a:spcBef>
                        <a:spcAft>
                          <a:spcPct val="0"/>
                        </a:spcAft>
                        <a:defRPr sz="1400">
                          <a:solidFill>
                            <a:schemeClr val="tx1"/>
                          </a:solidFill>
                          <a:latin typeface="Verdana" pitchFamily="34" charset="0"/>
                        </a:defRPr>
                      </a:lvl7pPr>
                      <a:lvl8pPr marL="3429000" indent="-228600" eaLnBrk="0" fontAlgn="base" hangingPunct="0">
                        <a:spcBef>
                          <a:spcPct val="20000"/>
                        </a:spcBef>
                        <a:spcAft>
                          <a:spcPct val="0"/>
                        </a:spcAft>
                        <a:defRPr sz="1400">
                          <a:solidFill>
                            <a:schemeClr val="tx1"/>
                          </a:solidFill>
                          <a:latin typeface="Verdana" pitchFamily="34" charset="0"/>
                        </a:defRPr>
                      </a:lvl8pPr>
                      <a:lvl9pPr marL="3886200" indent="-228600" eaLnBrk="0" fontAlgn="base" hangingPunct="0">
                        <a:spcBef>
                          <a:spcPct val="20000"/>
                        </a:spcBef>
                        <a:spcAft>
                          <a:spcPct val="0"/>
                        </a:spcAft>
                        <a:defRPr sz="1400">
                          <a:solidFill>
                            <a:schemeClr val="tx1"/>
                          </a:solidFill>
                          <a:latin typeface="Verdana" pitchFamily="34" charset="0"/>
                        </a:defRPr>
                      </a:lvl9p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altLang="pl-PL" sz="900" b="1" i="0" u="none" strike="noStrike" cap="none" normalizeH="0" baseline="0">
                          <a:ln>
                            <a:noFill/>
                          </a:ln>
                          <a:solidFill>
                            <a:srgbClr val="336666"/>
                          </a:solidFill>
                          <a:effectLst/>
                          <a:latin typeface="Arial" charset="0"/>
                        </a:rPr>
                        <a:t>Mean time between failure (MTBF)</a:t>
                      </a:r>
                      <a:r>
                        <a:rPr kumimoji="0" lang="pl-PL" altLang="pl-PL" sz="900" b="1" i="0" u="none" strike="noStrike" cap="none" normalizeH="0" baseline="0">
                          <a:ln>
                            <a:noFill/>
                          </a:ln>
                          <a:solidFill>
                            <a:srgbClr val="336666"/>
                          </a:solidFill>
                          <a:effectLst/>
                          <a:latin typeface="Arial" charset="0"/>
                        </a:rPr>
                        <a:t> hours</a:t>
                      </a:r>
                      <a:endParaRPr kumimoji="0" lang="en-US" altLang="pl-PL" sz="900" b="1" i="0" u="none" strike="noStrike" cap="none" normalizeH="0" baseline="0">
                        <a:ln>
                          <a:noFill/>
                        </a:ln>
                        <a:solidFill>
                          <a:srgbClr val="336666"/>
                        </a:solidFill>
                        <a:effectLst/>
                        <a:latin typeface="Arial" charset="0"/>
                      </a:endParaRPr>
                    </a:p>
                  </a:txBody>
                  <a:tcPr marL="57150" marR="57150" marT="57069" marB="57069" horzOverflow="overflow">
                    <a:lnL>
                      <a:noFill/>
                    </a:lnL>
                    <a:lnR>
                      <a:noFill/>
                    </a:lnR>
                    <a:lnT>
                      <a:noFill/>
                    </a:lnT>
                    <a:lnB>
                      <a:noFill/>
                    </a:lnB>
                    <a:lnTlToBr>
                      <a:noFill/>
                    </a:lnTlToBr>
                    <a:lnBlToTr>
                      <a:noFill/>
                    </a:lnBlToTr>
                    <a:solidFill>
                      <a:srgbClr val="FFFFFF"/>
                    </a:solidFill>
                  </a:tcPr>
                </a:tc>
                <a:tc>
                  <a:txBody>
                    <a:bodyPr/>
                    <a:lstStyle>
                      <a:lvl1pPr marL="90488" indent="-73025" eaLnBrk="0" hangingPunct="0">
                        <a:spcBef>
                          <a:spcPct val="20000"/>
                        </a:spcBef>
                        <a:defRPr sz="2000">
                          <a:solidFill>
                            <a:schemeClr val="tx1"/>
                          </a:solidFill>
                          <a:latin typeface="Verdana" pitchFamily="34" charset="0"/>
                        </a:defRPr>
                      </a:lvl1pPr>
                      <a:lvl2pPr marL="742950" indent="-285750" eaLnBrk="0" hangingPunct="0">
                        <a:spcBef>
                          <a:spcPct val="20000"/>
                        </a:spcBef>
                        <a:defRPr sz="2000">
                          <a:solidFill>
                            <a:schemeClr val="tx1"/>
                          </a:solidFill>
                          <a:latin typeface="Verdana" pitchFamily="34" charset="0"/>
                        </a:defRPr>
                      </a:lvl2pPr>
                      <a:lvl3pPr marL="1143000" indent="-228600" eaLnBrk="0" hangingPunct="0">
                        <a:spcBef>
                          <a:spcPct val="20000"/>
                        </a:spcBef>
                        <a:defRPr>
                          <a:solidFill>
                            <a:schemeClr val="tx1"/>
                          </a:solidFill>
                          <a:latin typeface="Verdana" pitchFamily="34" charset="0"/>
                        </a:defRPr>
                      </a:lvl3pPr>
                      <a:lvl4pPr marL="1600200" indent="-228600" eaLnBrk="0" hangingPunct="0">
                        <a:spcBef>
                          <a:spcPct val="20000"/>
                        </a:spcBef>
                        <a:defRPr sz="1600">
                          <a:solidFill>
                            <a:schemeClr val="tx1"/>
                          </a:solidFill>
                          <a:latin typeface="Verdana" pitchFamily="34" charset="0"/>
                        </a:defRPr>
                      </a:lvl4pPr>
                      <a:lvl5pPr marL="2057400" indent="-228600" eaLnBrk="0" hangingPunct="0">
                        <a:spcBef>
                          <a:spcPct val="20000"/>
                        </a:spcBef>
                        <a:defRPr sz="1400">
                          <a:solidFill>
                            <a:schemeClr val="tx1"/>
                          </a:solidFill>
                          <a:latin typeface="Verdana" pitchFamily="34" charset="0"/>
                        </a:defRPr>
                      </a:lvl5pPr>
                      <a:lvl6pPr marL="2514600" indent="-228600" eaLnBrk="0" fontAlgn="base" hangingPunct="0">
                        <a:spcBef>
                          <a:spcPct val="20000"/>
                        </a:spcBef>
                        <a:spcAft>
                          <a:spcPct val="0"/>
                        </a:spcAft>
                        <a:defRPr sz="1400">
                          <a:solidFill>
                            <a:schemeClr val="tx1"/>
                          </a:solidFill>
                          <a:latin typeface="Verdana" pitchFamily="34" charset="0"/>
                        </a:defRPr>
                      </a:lvl6pPr>
                      <a:lvl7pPr marL="2971800" indent="-228600" eaLnBrk="0" fontAlgn="base" hangingPunct="0">
                        <a:spcBef>
                          <a:spcPct val="20000"/>
                        </a:spcBef>
                        <a:spcAft>
                          <a:spcPct val="0"/>
                        </a:spcAft>
                        <a:defRPr sz="1400">
                          <a:solidFill>
                            <a:schemeClr val="tx1"/>
                          </a:solidFill>
                          <a:latin typeface="Verdana" pitchFamily="34" charset="0"/>
                        </a:defRPr>
                      </a:lvl7pPr>
                      <a:lvl8pPr marL="3429000" indent="-228600" eaLnBrk="0" fontAlgn="base" hangingPunct="0">
                        <a:spcBef>
                          <a:spcPct val="20000"/>
                        </a:spcBef>
                        <a:spcAft>
                          <a:spcPct val="0"/>
                        </a:spcAft>
                        <a:defRPr sz="1400">
                          <a:solidFill>
                            <a:schemeClr val="tx1"/>
                          </a:solidFill>
                          <a:latin typeface="Verdana" pitchFamily="34" charset="0"/>
                        </a:defRPr>
                      </a:lvl8pPr>
                      <a:lvl9pPr marL="3886200" indent="-228600" eaLnBrk="0" fontAlgn="base" hangingPunct="0">
                        <a:spcBef>
                          <a:spcPct val="20000"/>
                        </a:spcBef>
                        <a:spcAft>
                          <a:spcPct val="0"/>
                        </a:spcAft>
                        <a:defRPr sz="1400">
                          <a:solidFill>
                            <a:schemeClr val="tx1"/>
                          </a:solidFill>
                          <a:latin typeface="Verdana" pitchFamily="34" charset="0"/>
                        </a:defRPr>
                      </a:lvl9pPr>
                    </a:lstStyle>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IE-3000-4TC, Cisco IE-3000-4TC-E: 363,942</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IE-3000-8TC, Cisco IE-3000-8TC-E: 329,451</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IEM-3000-8TM=: 926,999</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IEM-3000-8FM=: 264,689</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PWR-IE50W-AC=: 1,662,359</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IEM-3000-4SM=: 8,887,990</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IEM-3000-8SM=: 7,732,890</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IEM-3000-4PC=: 1,494,990</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IEM-3000-4PC-4TC=: 1,291,440</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PWR-65W-PC-DC=: 2,468,430</a:t>
                      </a:r>
                    </a:p>
                    <a:p>
                      <a:pPr marL="90488" marR="0" lvl="0" indent="-73025" algn="l" defTabSz="914400" rtl="0" eaLnBrk="1" fontAlgn="base" latinLnBrk="0" hangingPunct="1">
                        <a:lnSpc>
                          <a:spcPct val="100000"/>
                        </a:lnSpc>
                        <a:spcBef>
                          <a:spcPts val="300"/>
                        </a:spcBef>
                        <a:spcAft>
                          <a:spcPts val="300"/>
                        </a:spcAft>
                        <a:buClrTx/>
                        <a:buSzTx/>
                        <a:buFontTx/>
                        <a:buNone/>
                        <a:tabLst/>
                      </a:pPr>
                      <a:r>
                        <a:rPr kumimoji="0" lang="pl-PL" altLang="pl-PL" sz="900" b="0" i="0" u="none" strike="noStrike" cap="none" normalizeH="0" baseline="0">
                          <a:ln>
                            <a:noFill/>
                          </a:ln>
                          <a:solidFill>
                            <a:srgbClr val="000000"/>
                          </a:solidFill>
                          <a:effectLst/>
                          <a:latin typeface="Arial" charset="0"/>
                        </a:rPr>
                        <a:t>●</a:t>
                      </a:r>
                      <a:r>
                        <a:rPr kumimoji="0" lang="pl-PL" altLang="pl-PL" sz="700" b="0" i="0" u="none" strike="noStrike" cap="none" normalizeH="0" baseline="0">
                          <a:ln>
                            <a:noFill/>
                          </a:ln>
                          <a:solidFill>
                            <a:srgbClr val="000000"/>
                          </a:solidFill>
                          <a:effectLst/>
                          <a:latin typeface="Times New Roman" pitchFamily="18" charset="0"/>
                        </a:rPr>
                        <a:t> </a:t>
                      </a:r>
                      <a:r>
                        <a:rPr kumimoji="0" lang="pl-PL" altLang="pl-PL" sz="900" b="0" i="0" u="none" strike="noStrike" cap="none" normalizeH="0" baseline="0">
                          <a:ln>
                            <a:noFill/>
                          </a:ln>
                          <a:solidFill>
                            <a:srgbClr val="000000"/>
                          </a:solidFill>
                          <a:effectLst/>
                          <a:latin typeface="Arial" charset="0"/>
                        </a:rPr>
                        <a:t>Cisco PWR-65W-PC-AC=: 2,488,401</a:t>
                      </a:r>
                    </a:p>
                  </a:txBody>
                  <a:tcPr marL="57150" marR="57150" marT="57069" marB="57069"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22533"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22534" name="Tytuł 1"/>
          <p:cNvSpPr>
            <a:spLocks noGrp="1"/>
          </p:cNvSpPr>
          <p:nvPr>
            <p:ph type="title" idx="4294967295"/>
          </p:nvPr>
        </p:nvSpPr>
        <p:spPr/>
        <p:txBody>
          <a:bodyPr/>
          <a:lstStyle/>
          <a:p>
            <a:r>
              <a:rPr lang="pl-PL" altLang="pl-PL"/>
              <a:t>Parametr MTBF  – podawany bardzo często dla aplikacji przemysłowych</a:t>
            </a:r>
            <a:endParaRPr lang="pl-PL" altLang="pl-PL" b="0"/>
          </a:p>
        </p:txBody>
      </p:sp>
      <p:sp>
        <p:nvSpPr>
          <p:cNvPr id="87044" name="pole tekstowe 2"/>
          <p:cNvSpPr txBox="1">
            <a:spLocks noChangeArrowheads="1"/>
          </p:cNvSpPr>
          <p:nvPr/>
        </p:nvSpPr>
        <p:spPr bwMode="auto">
          <a:xfrm>
            <a:off x="0" y="1447800"/>
            <a:ext cx="9144000" cy="409575"/>
          </a:xfrm>
          <a:prstGeom prst="rect">
            <a:avLst/>
          </a:prstGeom>
          <a:solidFill>
            <a:schemeClr val="accent2">
              <a:lumMod val="20000"/>
              <a:lumOff val="80000"/>
            </a:schemeClr>
          </a:solidFill>
          <a:ln>
            <a:noFill/>
          </a:ln>
        </p:spPr>
        <p:txBody>
          <a:bodyPr>
            <a:spAutoFit/>
          </a:bodyPr>
          <a:lstStyle>
            <a:defPPr>
              <a:defRPr lang="pl-PL"/>
            </a:defPPr>
            <a:lvl1pPr marL="190500" indent="-190500" eaLnBrk="1" hangingPunct="1">
              <a:lnSpc>
                <a:spcPct val="130000"/>
              </a:lnSpc>
              <a:buFontTx/>
              <a:buNone/>
              <a:defRPr sz="1600" b="1"/>
            </a:lvl1pPr>
            <a:lvl2pPr marL="742950" indent="-285750" eaLnBrk="0" hangingPunct="0">
              <a:spcBef>
                <a:spcPct val="20000"/>
              </a:spcBef>
              <a:buChar char="–"/>
              <a:defRPr sz="2200"/>
            </a:lvl2pPr>
            <a:lvl3pPr marL="1143000" indent="-228600" eaLnBrk="0" hangingPunct="0">
              <a:spcBef>
                <a:spcPct val="20000"/>
              </a:spcBef>
              <a:buChar char="•"/>
              <a:defRPr sz="2000"/>
            </a:lvl3pPr>
            <a:lvl4pPr marL="1600200" indent="-228600" eaLnBrk="0" hangingPunct="0">
              <a:spcBef>
                <a:spcPct val="20000"/>
              </a:spcBef>
              <a:buChar char="–"/>
            </a:lvl4pPr>
            <a:lvl5pPr marL="2057400" indent="-228600" eaLnBrk="0" hangingPunct="0">
              <a:spcBef>
                <a:spcPct val="20000"/>
              </a:spcBef>
              <a:buChar char="»"/>
              <a:defRPr sz="1600"/>
            </a:lvl5pPr>
            <a:lvl6pPr marL="2514600" indent="-228600" eaLnBrk="0" fontAlgn="base" hangingPunct="0">
              <a:spcBef>
                <a:spcPct val="20000"/>
              </a:spcBef>
              <a:spcAft>
                <a:spcPct val="0"/>
              </a:spcAft>
              <a:buChar char="»"/>
              <a:defRPr sz="1600"/>
            </a:lvl6pPr>
            <a:lvl7pPr marL="2971800" indent="-228600" eaLnBrk="0" fontAlgn="base" hangingPunct="0">
              <a:spcBef>
                <a:spcPct val="20000"/>
              </a:spcBef>
              <a:spcAft>
                <a:spcPct val="0"/>
              </a:spcAft>
              <a:buChar char="»"/>
              <a:defRPr sz="1600"/>
            </a:lvl7pPr>
            <a:lvl8pPr marL="3429000" indent="-228600" eaLnBrk="0" fontAlgn="base" hangingPunct="0">
              <a:spcBef>
                <a:spcPct val="20000"/>
              </a:spcBef>
              <a:spcAft>
                <a:spcPct val="0"/>
              </a:spcAft>
              <a:buChar char="»"/>
              <a:defRPr sz="1600"/>
            </a:lvl8pPr>
            <a:lvl9pPr marL="3886200" indent="-228600" eaLnBrk="0" fontAlgn="base" hangingPunct="0">
              <a:spcBef>
                <a:spcPct val="20000"/>
              </a:spcBef>
              <a:spcAft>
                <a:spcPct val="0"/>
              </a:spcAft>
              <a:buChar char="»"/>
              <a:defRPr sz="1600"/>
            </a:lvl9pPr>
          </a:lstStyle>
          <a:p>
            <a:pPr>
              <a:defRPr/>
            </a:pPr>
            <a:r>
              <a:rPr lang="pl-PL" dirty="0"/>
              <a:t>Cisco IE 3000 </a:t>
            </a:r>
            <a:r>
              <a:rPr lang="pl-PL" dirty="0" err="1"/>
              <a:t>Switches</a:t>
            </a:r>
            <a:endParaRPr lang="pl-PL" altLang="pl-PL" dirty="0"/>
          </a:p>
        </p:txBody>
      </p:sp>
      <p:pic>
        <p:nvPicPr>
          <p:cNvPr id="22536" name="Picture 6" descr="imag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349500"/>
            <a:ext cx="36591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8" descr="http://abbib.cloudapp.net/public/default/product/9AAC158718/marg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581525"/>
            <a:ext cx="1857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2"/>
          <p:cNvSpPr txBox="1">
            <a:spLocks noChangeArrowheads="1"/>
          </p:cNvSpPr>
          <p:nvPr/>
        </p:nvSpPr>
        <p:spPr bwMode="auto">
          <a:xfrm>
            <a:off x="0" y="4437063"/>
            <a:ext cx="9144000" cy="409575"/>
          </a:xfrm>
          <a:prstGeom prst="rect">
            <a:avLst/>
          </a:prstGeom>
          <a:solidFill>
            <a:schemeClr val="accent2">
              <a:lumMod val="20000"/>
              <a:lumOff val="80000"/>
            </a:schemeClr>
          </a:solidFill>
          <a:ln>
            <a:noFill/>
          </a:ln>
        </p:spPr>
        <p:txBody>
          <a:bodyPr>
            <a:spAutoFit/>
          </a:bodyPr>
          <a:lstStyle>
            <a:defPPr>
              <a:defRPr lang="pl-PL"/>
            </a:defPPr>
            <a:lvl1pPr marL="190500" indent="-190500" eaLnBrk="1" hangingPunct="1">
              <a:lnSpc>
                <a:spcPct val="130000"/>
              </a:lnSpc>
              <a:buFontTx/>
              <a:buNone/>
              <a:defRPr sz="1600" b="1"/>
            </a:lvl1pPr>
            <a:lvl2pPr marL="742950" indent="-285750" eaLnBrk="0" hangingPunct="0">
              <a:spcBef>
                <a:spcPct val="20000"/>
              </a:spcBef>
              <a:buChar char="–"/>
              <a:defRPr sz="2200"/>
            </a:lvl2pPr>
            <a:lvl3pPr marL="1143000" indent="-228600" eaLnBrk="0" hangingPunct="0">
              <a:spcBef>
                <a:spcPct val="20000"/>
              </a:spcBef>
              <a:buChar char="•"/>
              <a:defRPr sz="2000"/>
            </a:lvl3pPr>
            <a:lvl4pPr marL="1600200" indent="-228600" eaLnBrk="0" hangingPunct="0">
              <a:spcBef>
                <a:spcPct val="20000"/>
              </a:spcBef>
              <a:buChar char="–"/>
            </a:lvl4pPr>
            <a:lvl5pPr marL="2057400" indent="-228600" eaLnBrk="0" hangingPunct="0">
              <a:spcBef>
                <a:spcPct val="20000"/>
              </a:spcBef>
              <a:buChar char="»"/>
              <a:defRPr sz="1600"/>
            </a:lvl5pPr>
            <a:lvl6pPr marL="2514600" indent="-228600" eaLnBrk="0" fontAlgn="base" hangingPunct="0">
              <a:spcBef>
                <a:spcPct val="20000"/>
              </a:spcBef>
              <a:spcAft>
                <a:spcPct val="0"/>
              </a:spcAft>
              <a:buChar char="»"/>
              <a:defRPr sz="1600"/>
            </a:lvl6pPr>
            <a:lvl7pPr marL="2971800" indent="-228600" eaLnBrk="0" fontAlgn="base" hangingPunct="0">
              <a:spcBef>
                <a:spcPct val="20000"/>
              </a:spcBef>
              <a:spcAft>
                <a:spcPct val="0"/>
              </a:spcAft>
              <a:buChar char="»"/>
              <a:defRPr sz="1600"/>
            </a:lvl7pPr>
            <a:lvl8pPr marL="3429000" indent="-228600" eaLnBrk="0" fontAlgn="base" hangingPunct="0">
              <a:spcBef>
                <a:spcPct val="20000"/>
              </a:spcBef>
              <a:spcAft>
                <a:spcPct val="0"/>
              </a:spcAft>
              <a:buChar char="»"/>
              <a:defRPr sz="1600"/>
            </a:lvl8pPr>
            <a:lvl9pPr marL="3886200" indent="-228600" eaLnBrk="0" fontAlgn="base" hangingPunct="0">
              <a:spcBef>
                <a:spcPct val="20000"/>
              </a:spcBef>
              <a:spcAft>
                <a:spcPct val="0"/>
              </a:spcAft>
              <a:buChar char="»"/>
              <a:defRPr sz="1600"/>
            </a:lvl9pPr>
          </a:lstStyle>
          <a:p>
            <a:pPr>
              <a:defRPr/>
            </a:pPr>
            <a:r>
              <a:rPr lang="pl-PL" dirty="0"/>
              <a:t>ABB </a:t>
            </a:r>
            <a:r>
              <a:rPr lang="en-US" dirty="0"/>
              <a:t>Model 266HRH high overload gauge pressure transmitter </a:t>
            </a:r>
            <a:endParaRPr lang="pl-PL" altLang="pl-PL" dirty="0"/>
          </a:p>
        </p:txBody>
      </p:sp>
      <p:sp>
        <p:nvSpPr>
          <p:cNvPr id="22539" name="pole tekstowe 3"/>
          <p:cNvSpPr txBox="1">
            <a:spLocks noChangeArrowheads="1"/>
          </p:cNvSpPr>
          <p:nvPr/>
        </p:nvSpPr>
        <p:spPr bwMode="auto">
          <a:xfrm>
            <a:off x="395288" y="5964238"/>
            <a:ext cx="8497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200" i="1"/>
              <a:t>……</a:t>
            </a:r>
            <a:r>
              <a:rPr lang="en-US" altLang="pl-PL" sz="1200" i="1"/>
              <a:t>Thanks to the IEC61508 certification (SIL2/SIL3 loops) and the hardware/software redundancy with MTBF of over 100 years, the 266HRH represents the smartest solution in Safety loop applications. </a:t>
            </a:r>
            <a:endParaRPr lang="pl-PL" altLang="pl-PL" sz="12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24579" name="Tytuł 1"/>
          <p:cNvSpPr>
            <a:spLocks noGrp="1"/>
          </p:cNvSpPr>
          <p:nvPr>
            <p:ph type="title" idx="4294967295"/>
          </p:nvPr>
        </p:nvSpPr>
        <p:spPr/>
        <p:txBody>
          <a:bodyPr/>
          <a:lstStyle/>
          <a:p>
            <a:r>
              <a:rPr lang="pl-PL" altLang="pl-PL"/>
              <a:t>Parametr MTBF  </a:t>
            </a:r>
            <a:br>
              <a:rPr lang="pl-PL" altLang="pl-PL"/>
            </a:br>
            <a:r>
              <a:rPr lang="pl-PL" altLang="pl-PL"/>
              <a:t>– dane prognozowane i rzeczywiste</a:t>
            </a:r>
            <a:endParaRPr lang="pl-PL" altLang="pl-PL" b="0"/>
          </a:p>
        </p:txBody>
      </p:sp>
      <p:sp>
        <p:nvSpPr>
          <p:cNvPr id="9" name="pole tekstowe 2"/>
          <p:cNvSpPr txBox="1">
            <a:spLocks noChangeArrowheads="1"/>
          </p:cNvSpPr>
          <p:nvPr/>
        </p:nvSpPr>
        <p:spPr bwMode="auto">
          <a:xfrm>
            <a:off x="0" y="5867400"/>
            <a:ext cx="9144000" cy="727075"/>
          </a:xfrm>
          <a:prstGeom prst="rect">
            <a:avLst/>
          </a:prstGeom>
          <a:solidFill>
            <a:schemeClr val="accent2">
              <a:lumMod val="20000"/>
              <a:lumOff val="80000"/>
            </a:schemeClr>
          </a:solidFill>
          <a:ln>
            <a:noFill/>
          </a:ln>
        </p:spPr>
        <p:txBody>
          <a:bodyPr>
            <a:spAutoFit/>
          </a:bodyPr>
          <a:lstStyle>
            <a:lvl1pPr marL="190500" indent="-19050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2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130000"/>
              </a:lnSpc>
              <a:spcBef>
                <a:spcPct val="0"/>
              </a:spcBef>
              <a:buFontTx/>
              <a:buNone/>
              <a:defRPr/>
            </a:pPr>
            <a:r>
              <a:rPr lang="pl-PL" altLang="pl-PL" sz="1600" b="1"/>
              <a:t>„Przyzwoite” </a:t>
            </a:r>
          </a:p>
          <a:p>
            <a:pPr eaLnBrk="1" hangingPunct="1">
              <a:lnSpc>
                <a:spcPct val="130000"/>
              </a:lnSpc>
              <a:spcBef>
                <a:spcPct val="0"/>
              </a:spcBef>
              <a:buFontTx/>
              <a:buNone/>
              <a:defRPr/>
            </a:pPr>
            <a:r>
              <a:rPr lang="pl-PL" altLang="pl-PL" sz="1600" b="1"/>
              <a:t>firmy podają wartości prognozowane i na podstawie danych serwisowych</a:t>
            </a:r>
          </a:p>
        </p:txBody>
      </p:sp>
      <p:pic>
        <p:nvPicPr>
          <p:cNvPr id="24581" name="Picture 13" descr="http://www.triorail.com/fileadmin/editor/triorail/products_new/TTS-TR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2971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2" name="Object 14"/>
          <p:cNvGraphicFramePr>
            <a:graphicFrameLocks noChangeAspect="1"/>
          </p:cNvGraphicFramePr>
          <p:nvPr/>
        </p:nvGraphicFramePr>
        <p:xfrm>
          <a:off x="4343400" y="1447800"/>
          <a:ext cx="4800600" cy="4424363"/>
        </p:xfrm>
        <a:graphic>
          <a:graphicData uri="http://schemas.openxmlformats.org/presentationml/2006/ole">
            <mc:AlternateContent xmlns:mc="http://schemas.openxmlformats.org/markup-compatibility/2006">
              <mc:Choice xmlns:v="urn:schemas-microsoft-com:vml" Requires="v">
                <p:oleObj spid="_x0000_s24598" name="Obraz - mapa bitowa" r:id="rId5" imgW="5114286" imgH="4715533" progId="Paint.Picture">
                  <p:embed/>
                </p:oleObj>
              </mc:Choice>
              <mc:Fallback>
                <p:oleObj name="Obraz - mapa bitowa" r:id="rId5" imgW="5114286" imgH="4715533" progId="Paint.Picture">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447800"/>
                        <a:ext cx="48006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26627" name="Tytuł 1"/>
          <p:cNvSpPr>
            <a:spLocks noGrp="1"/>
          </p:cNvSpPr>
          <p:nvPr>
            <p:ph type="title" idx="4294967295"/>
          </p:nvPr>
        </p:nvSpPr>
        <p:spPr/>
        <p:txBody>
          <a:bodyPr/>
          <a:lstStyle/>
          <a:p>
            <a:r>
              <a:rPr lang="pl-PL" altLang="pl-PL"/>
              <a:t>Parametr MTBF  </a:t>
            </a:r>
            <a:br>
              <a:rPr lang="pl-PL" altLang="pl-PL"/>
            </a:br>
            <a:r>
              <a:rPr lang="pl-PL" altLang="pl-PL"/>
              <a:t>– dane prognozowane i rzeczywiste</a:t>
            </a:r>
            <a:endParaRPr lang="pl-PL" altLang="pl-PL" b="0"/>
          </a:p>
        </p:txBody>
      </p:sp>
      <p:sp>
        <p:nvSpPr>
          <p:cNvPr id="9" name="pole tekstowe 2"/>
          <p:cNvSpPr txBox="1">
            <a:spLocks noChangeArrowheads="1"/>
          </p:cNvSpPr>
          <p:nvPr/>
        </p:nvSpPr>
        <p:spPr bwMode="auto">
          <a:xfrm>
            <a:off x="0" y="6089650"/>
            <a:ext cx="9144000" cy="544513"/>
          </a:xfrm>
          <a:prstGeom prst="rect">
            <a:avLst/>
          </a:prstGeom>
          <a:solidFill>
            <a:schemeClr val="accent2">
              <a:lumMod val="20000"/>
              <a:lumOff val="80000"/>
            </a:schemeClr>
          </a:solidFill>
          <a:ln>
            <a:noFill/>
          </a:ln>
        </p:spPr>
        <p:txBody>
          <a:bodyPr>
            <a:spAutoFit/>
          </a:bodyPr>
          <a:lstStyle>
            <a:lvl1pPr marL="190500" indent="-19050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2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130000"/>
              </a:lnSpc>
              <a:spcBef>
                <a:spcPct val="0"/>
              </a:spcBef>
              <a:buFontTx/>
              <a:buNone/>
              <a:defRPr/>
            </a:pPr>
            <a:r>
              <a:rPr lang="en-US" altLang="pl-PL" sz="1200" b="1"/>
              <a:t>EUROPEAN POWER SUPPLY MANUFACTURERS ASSOCIATION</a:t>
            </a:r>
          </a:p>
          <a:p>
            <a:pPr eaLnBrk="1" hangingPunct="1">
              <a:lnSpc>
                <a:spcPct val="130000"/>
              </a:lnSpc>
              <a:spcBef>
                <a:spcPct val="0"/>
              </a:spcBef>
              <a:buFontTx/>
              <a:buNone/>
              <a:defRPr/>
            </a:pPr>
            <a:r>
              <a:rPr lang="en-US" altLang="pl-PL" sz="1200" b="1" dirty="0"/>
              <a:t>RELIABILITY Guidelines to Understanding Reliability Prediction Revision Date: 24 June 2005</a:t>
            </a:r>
            <a:endParaRPr lang="pl-PL" altLang="pl-PL" sz="1200" b="1" dirty="0"/>
          </a:p>
        </p:txBody>
      </p:sp>
      <p:pic>
        <p:nvPicPr>
          <p:cNvPr id="26629"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9075"/>
            <a:ext cx="5184775" cy="2043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397125"/>
            <a:ext cx="4973638" cy="2579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Obraz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1363" y="4291013"/>
            <a:ext cx="30861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Obraz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8" y="4005263"/>
            <a:ext cx="51450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Obraz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75" y="3638550"/>
            <a:ext cx="50688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p:cNvSpPr/>
          <p:nvPr/>
        </p:nvSpPr>
        <p:spPr>
          <a:xfrm>
            <a:off x="34925" y="3603625"/>
            <a:ext cx="5110163" cy="2368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28675" name="Tytuł 1"/>
          <p:cNvSpPr>
            <a:spLocks noGrp="1"/>
          </p:cNvSpPr>
          <p:nvPr>
            <p:ph type="title" idx="4294967295"/>
          </p:nvPr>
        </p:nvSpPr>
        <p:spPr/>
        <p:txBody>
          <a:bodyPr/>
          <a:lstStyle/>
          <a:p>
            <a:r>
              <a:rPr lang="pl-PL" altLang="pl-PL"/>
              <a:t>MTBF – jak to się liczy? wyznacza?</a:t>
            </a:r>
            <a:endParaRPr lang="pl-PL" altLang="pl-PL" b="0"/>
          </a:p>
        </p:txBody>
      </p:sp>
      <p:sp>
        <p:nvSpPr>
          <p:cNvPr id="28676" name="pole tekstowe 2"/>
          <p:cNvSpPr txBox="1">
            <a:spLocks noChangeArrowheads="1"/>
          </p:cNvSpPr>
          <p:nvPr/>
        </p:nvSpPr>
        <p:spPr bwMode="auto">
          <a:xfrm>
            <a:off x="107950" y="1412875"/>
            <a:ext cx="9036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endParaRPr lang="pl-PL" altLang="pl-PL" sz="2000"/>
          </a:p>
        </p:txBody>
      </p:sp>
      <p:graphicFrame>
        <p:nvGraphicFramePr>
          <p:cNvPr id="28677" name="Object 6"/>
          <p:cNvGraphicFramePr>
            <a:graphicFrameLocks noChangeAspect="1"/>
          </p:cNvGraphicFramePr>
          <p:nvPr/>
        </p:nvGraphicFramePr>
        <p:xfrm>
          <a:off x="3505200" y="1416050"/>
          <a:ext cx="1600200" cy="855663"/>
        </p:xfrm>
        <a:graphic>
          <a:graphicData uri="http://schemas.openxmlformats.org/presentationml/2006/ole">
            <mc:AlternateContent xmlns:mc="http://schemas.openxmlformats.org/markup-compatibility/2006">
              <mc:Choice xmlns:v="urn:schemas-microsoft-com:vml" Requires="v">
                <p:oleObj spid="_x0000_s28712" name="Równanie" r:id="rId4" imgW="736280" imgH="393529" progId="Equation.3">
                  <p:embed/>
                </p:oleObj>
              </mc:Choice>
              <mc:Fallback>
                <p:oleObj name="Równanie" r:id="rId4" imgW="736280" imgH="39352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416050"/>
                        <a:ext cx="16002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Text Box 7"/>
          <p:cNvSpPr txBox="1">
            <a:spLocks noChangeArrowheads="1"/>
          </p:cNvSpPr>
          <p:nvPr/>
        </p:nvSpPr>
        <p:spPr bwMode="auto">
          <a:xfrm>
            <a:off x="0" y="2193925"/>
            <a:ext cx="9144000" cy="1003300"/>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600" b="1"/>
              <a:t>MTBF 	– średni czas bezawaryjnej pracy </a:t>
            </a:r>
            <a:r>
              <a:rPr lang="pl-PL" altLang="pl-PL" sz="1400" b="1"/>
              <a:t>(</a:t>
            </a:r>
            <a:r>
              <a:rPr lang="pl-PL" altLang="pl-PL" sz="1400" b="1">
                <a:sym typeface="Symbol" panose="05050102010706020507" pitchFamily="18" charset="2"/>
              </a:rPr>
              <a:t>ang. </a:t>
            </a:r>
            <a:r>
              <a:rPr lang="pl-PL" altLang="pl-PL" sz="1400" b="1" i="1"/>
              <a:t>Mean Time Between Failures</a:t>
            </a:r>
            <a:r>
              <a:rPr lang="pl-PL" altLang="pl-PL" sz="1400" b="1"/>
              <a:t>) </a:t>
            </a:r>
          </a:p>
          <a:p>
            <a:pPr eaLnBrk="1" hangingPunct="1">
              <a:lnSpc>
                <a:spcPct val="130000"/>
              </a:lnSpc>
              <a:spcBef>
                <a:spcPct val="0"/>
              </a:spcBef>
              <a:buFontTx/>
              <a:buNone/>
            </a:pPr>
            <a:r>
              <a:rPr lang="pl-PL" altLang="pl-PL" sz="1600" b="1">
                <a:sym typeface="Symbol" panose="05050102010706020507" pitchFamily="18" charset="2"/>
              </a:rPr>
              <a:t> 		– intensywność uszkodzeń </a:t>
            </a:r>
            <a:r>
              <a:rPr lang="pl-PL" altLang="pl-PL" sz="1400" b="1">
                <a:sym typeface="Symbol" panose="05050102010706020507" pitchFamily="18" charset="2"/>
              </a:rPr>
              <a:t>(ang. </a:t>
            </a:r>
            <a:r>
              <a:rPr lang="pl-PL" altLang="pl-PL" sz="1400" b="1" i="1">
                <a:sym typeface="Symbol" panose="05050102010706020507" pitchFamily="18" charset="2"/>
              </a:rPr>
              <a:t>Failure Rate</a:t>
            </a:r>
            <a:r>
              <a:rPr lang="pl-PL" altLang="pl-PL" sz="1400" b="1">
                <a:sym typeface="Symbol" panose="05050102010706020507" pitchFamily="18" charset="2"/>
              </a:rPr>
              <a:t>)  (zwykle) jednostka FIT </a:t>
            </a:r>
            <a:br>
              <a:rPr lang="pl-PL" altLang="pl-PL" sz="1400" b="1">
                <a:sym typeface="Symbol" panose="05050102010706020507" pitchFamily="18" charset="2"/>
              </a:rPr>
            </a:br>
            <a:r>
              <a:rPr lang="pl-PL" altLang="pl-PL" sz="1400" b="1">
                <a:sym typeface="Symbol" panose="05050102010706020507" pitchFamily="18" charset="2"/>
              </a:rPr>
              <a:t>               (ang. </a:t>
            </a:r>
            <a:r>
              <a:rPr lang="pl-PL" altLang="pl-PL" sz="1400" b="1" i="1">
                <a:sym typeface="Symbol" panose="05050102010706020507" pitchFamily="18" charset="2"/>
              </a:rPr>
              <a:t>Failure In Time </a:t>
            </a:r>
            <a:r>
              <a:rPr lang="pl-PL" altLang="pl-PL" sz="1400" b="1">
                <a:sym typeface="Symbol" panose="05050102010706020507" pitchFamily="18" charset="2"/>
              </a:rPr>
              <a:t>) 1 FIT = 1 uszkodzenie w 10</a:t>
            </a:r>
            <a:r>
              <a:rPr lang="pl-PL" altLang="pl-PL" sz="1400" b="1" baseline="30000">
                <a:sym typeface="Symbol" panose="05050102010706020507" pitchFamily="18" charset="2"/>
              </a:rPr>
              <a:t>9</a:t>
            </a:r>
            <a:r>
              <a:rPr lang="pl-PL" altLang="pl-PL" sz="1400" b="1">
                <a:sym typeface="Symbol" panose="05050102010706020507" pitchFamily="18" charset="2"/>
              </a:rPr>
              <a:t> godzinach pracy</a:t>
            </a:r>
          </a:p>
        </p:txBody>
      </p:sp>
      <p:graphicFrame>
        <p:nvGraphicFramePr>
          <p:cNvPr id="28679" name="Object 8"/>
          <p:cNvGraphicFramePr>
            <a:graphicFrameLocks noChangeAspect="1"/>
          </p:cNvGraphicFramePr>
          <p:nvPr/>
        </p:nvGraphicFramePr>
        <p:xfrm>
          <a:off x="3124200" y="3228975"/>
          <a:ext cx="2538413" cy="717550"/>
        </p:xfrm>
        <a:graphic>
          <a:graphicData uri="http://schemas.openxmlformats.org/presentationml/2006/ole">
            <mc:AlternateContent xmlns:mc="http://schemas.openxmlformats.org/markup-compatibility/2006">
              <mc:Choice xmlns:v="urn:schemas-microsoft-com:vml" Requires="v">
                <p:oleObj spid="_x0000_s28713" name="Równanie" r:id="rId6" imgW="1168400" imgH="330200" progId="Equation.3">
                  <p:embed/>
                </p:oleObj>
              </mc:Choice>
              <mc:Fallback>
                <p:oleObj name="Równanie" r:id="rId6" imgW="1168400" imgH="330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228975"/>
                        <a:ext cx="2538413"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9"/>
          <p:cNvSpPr txBox="1">
            <a:spLocks noChangeArrowheads="1"/>
          </p:cNvSpPr>
          <p:nvPr/>
        </p:nvSpPr>
        <p:spPr bwMode="auto">
          <a:xfrm>
            <a:off x="0" y="3886200"/>
            <a:ext cx="9144000" cy="409575"/>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600" b="1"/>
              <a:t>R(t) 	– funkcja prawdopodobieństwa uszkodzenia (w czasie)</a:t>
            </a:r>
            <a:endParaRPr lang="pl-PL" altLang="pl-PL" sz="1400" b="1">
              <a:sym typeface="Symbol" panose="05050102010706020507" pitchFamily="18" charset="2"/>
            </a:endParaRPr>
          </a:p>
        </p:txBody>
      </p:sp>
      <p:sp>
        <p:nvSpPr>
          <p:cNvPr id="28681" name="Text Box 10"/>
          <p:cNvSpPr txBox="1">
            <a:spLocks noChangeArrowheads="1"/>
          </p:cNvSpPr>
          <p:nvPr/>
        </p:nvSpPr>
        <p:spPr bwMode="auto">
          <a:xfrm>
            <a:off x="60325" y="4267200"/>
            <a:ext cx="90074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Właściwa interpretacja MTBF</a:t>
            </a:r>
          </a:p>
          <a:p>
            <a:pPr eaLnBrk="1" hangingPunct="1">
              <a:spcBef>
                <a:spcPct val="0"/>
              </a:spcBef>
            </a:pPr>
            <a:r>
              <a:rPr lang="pl-PL" altLang="pl-PL" sz="1600"/>
              <a:t>to nie jest gwarancja </a:t>
            </a:r>
            <a:r>
              <a:rPr lang="pl-PL" altLang="pl-PL" sz="1600">
                <a:sym typeface="Wingdings" panose="05000000000000000000" pitchFamily="2" charset="2"/>
              </a:rPr>
              <a:t></a:t>
            </a:r>
          </a:p>
          <a:p>
            <a:pPr eaLnBrk="1" hangingPunct="1">
              <a:spcBef>
                <a:spcPct val="0"/>
              </a:spcBef>
            </a:pPr>
            <a:r>
              <a:rPr lang="pl-PL" altLang="pl-PL" sz="1600">
                <a:sym typeface="Wingdings" panose="05000000000000000000" pitchFamily="2" charset="2"/>
              </a:rPr>
              <a:t>dla dużej reprezentatywnej liczby danego produktu po czasie t=MTBF </a:t>
            </a:r>
            <a:br>
              <a:rPr lang="pl-PL" altLang="pl-PL" sz="1600">
                <a:sym typeface="Wingdings" panose="05000000000000000000" pitchFamily="2" charset="2"/>
              </a:rPr>
            </a:br>
            <a:r>
              <a:rPr lang="pl-PL" altLang="pl-PL" sz="1600" u="sng">
                <a:sym typeface="Wingdings" panose="05000000000000000000" pitchFamily="2" charset="2"/>
              </a:rPr>
              <a:t>NIE ULEGNIE</a:t>
            </a:r>
            <a:r>
              <a:rPr lang="pl-PL" altLang="pl-PL" sz="1600">
                <a:sym typeface="Wingdings" panose="05000000000000000000" pitchFamily="2" charset="2"/>
              </a:rPr>
              <a:t> uszkodzeniu 37% z nich !</a:t>
            </a:r>
          </a:p>
          <a:p>
            <a:pPr eaLnBrk="1" hangingPunct="1">
              <a:spcBef>
                <a:spcPct val="0"/>
              </a:spcBef>
            </a:pPr>
            <a:r>
              <a:rPr lang="pl-PL" altLang="pl-PL" sz="1600">
                <a:sym typeface="Wingdings" panose="05000000000000000000" pitchFamily="2" charset="2"/>
              </a:rPr>
              <a:t>dla pojedynczego produktu prawdopodobieństwo osiągnięcia</a:t>
            </a:r>
            <a:br>
              <a:rPr lang="pl-PL" altLang="pl-PL" sz="1600">
                <a:sym typeface="Wingdings" panose="05000000000000000000" pitchFamily="2" charset="2"/>
              </a:rPr>
            </a:br>
            <a:r>
              <a:rPr lang="pl-PL" altLang="pl-PL" sz="1600">
                <a:sym typeface="Wingdings" panose="05000000000000000000" pitchFamily="2" charset="2"/>
              </a:rPr>
              <a:t>czasu pracy=MTBF wynosi 37%</a:t>
            </a:r>
          </a:p>
          <a:p>
            <a:pPr eaLnBrk="1" hangingPunct="1">
              <a:spcBef>
                <a:spcPct val="0"/>
              </a:spcBef>
            </a:pPr>
            <a:r>
              <a:rPr lang="pl-PL" altLang="pl-PL" sz="1600">
                <a:sym typeface="Wingdings" panose="05000000000000000000" pitchFamily="2" charset="2"/>
              </a:rPr>
              <a:t>Np. podanie marketingowej wartości MTBF = 500000 godzin 58 lat daje prawdopodobieństwo prawidłowego działanie po 10 latach 84%; jeżeli klient ma 700 takich urządzeń około 12 urządzeń będzie ulegało rocznie awarii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30723" name="Tytuł 1"/>
          <p:cNvSpPr>
            <a:spLocks noGrp="1"/>
          </p:cNvSpPr>
          <p:nvPr>
            <p:ph type="title" idx="4294967295"/>
          </p:nvPr>
        </p:nvSpPr>
        <p:spPr>
          <a:xfrm>
            <a:off x="1547813" y="476250"/>
            <a:ext cx="7596187" cy="941388"/>
          </a:xfrm>
        </p:spPr>
        <p:txBody>
          <a:bodyPr/>
          <a:lstStyle/>
          <a:p>
            <a:r>
              <a:rPr lang="pl-PL" altLang="pl-PL"/>
              <a:t>Techniki kontroli wpływające na niezawodność</a:t>
            </a:r>
            <a:endParaRPr lang="pl-PL" altLang="pl-PL" b="0"/>
          </a:p>
        </p:txBody>
      </p:sp>
      <p:sp>
        <p:nvSpPr>
          <p:cNvPr id="30724" name="pole tekstowe 1"/>
          <p:cNvSpPr txBox="1">
            <a:spLocks noChangeArrowheads="1"/>
          </p:cNvSpPr>
          <p:nvPr/>
        </p:nvSpPr>
        <p:spPr bwMode="auto">
          <a:xfrm>
            <a:off x="0" y="1524000"/>
            <a:ext cx="89916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476250" indent="-285750">
              <a:spcBef>
                <a:spcPct val="20000"/>
              </a:spcBef>
              <a:buChar char="–"/>
              <a:defRPr sz="2200">
                <a:solidFill>
                  <a:schemeClr val="tx1"/>
                </a:solidFill>
                <a:latin typeface="Verdana" panose="020B0604030504040204" pitchFamily="34" charset="0"/>
              </a:defRPr>
            </a:lvl2pPr>
            <a:lvl3pPr marL="857250" indent="-1905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spcAft>
                <a:spcPts val="600"/>
              </a:spcAft>
              <a:buFontTx/>
              <a:buNone/>
            </a:pPr>
            <a:r>
              <a:rPr lang="en-US" altLang="pl-PL" sz="1800" i="1">
                <a:solidFill>
                  <a:srgbClr val="000000"/>
                </a:solidFill>
                <a:latin typeface="Times New Roman" panose="02020603050405020304" pitchFamily="18" charset="0"/>
              </a:rPr>
              <a:t>A study of 72 non</a:t>
            </a:r>
            <a:r>
              <a:rPr lang="pl-PL" altLang="pl-PL" sz="1800" i="1">
                <a:solidFill>
                  <a:srgbClr val="000000"/>
                </a:solidFill>
                <a:latin typeface="Times New Roman" panose="02020603050405020304" pitchFamily="18" charset="0"/>
              </a:rPr>
              <a:t> </a:t>
            </a:r>
            <a:r>
              <a:rPr lang="en-US" altLang="pl-PL" sz="1800" i="1">
                <a:solidFill>
                  <a:srgbClr val="000000"/>
                </a:solidFill>
                <a:latin typeface="Times New Roman" panose="02020603050405020304" pitchFamily="18" charset="0"/>
              </a:rPr>
              <a:t>defense corporations</a:t>
            </a:r>
            <a:r>
              <a:rPr lang="pl-PL" altLang="pl-PL" sz="1800" i="1">
                <a:solidFill>
                  <a:srgbClr val="000000"/>
                </a:solidFill>
                <a:latin typeface="Times New Roman" panose="02020603050405020304" pitchFamily="18" charset="0"/>
              </a:rPr>
              <a:t> </a:t>
            </a:r>
            <a:r>
              <a:rPr lang="en-US" altLang="pl-PL" sz="1800" i="1">
                <a:solidFill>
                  <a:srgbClr val="000000"/>
                </a:solidFill>
                <a:latin typeface="Times New Roman" panose="02020603050405020304" pitchFamily="18" charset="0"/>
              </a:rPr>
              <a:t>revealed that the</a:t>
            </a:r>
            <a:r>
              <a:rPr lang="pl-PL" altLang="pl-PL" sz="1800" i="1">
                <a:solidFill>
                  <a:srgbClr val="000000"/>
                </a:solidFill>
                <a:latin typeface="Times New Roman" panose="02020603050405020304" pitchFamily="18" charset="0"/>
              </a:rPr>
              <a:t> </a:t>
            </a:r>
            <a:r>
              <a:rPr lang="en-US" altLang="pl-PL" sz="1800" i="1">
                <a:solidFill>
                  <a:srgbClr val="000000"/>
                </a:solidFill>
                <a:latin typeface="Times New Roman" panose="02020603050405020304" pitchFamily="18" charset="0"/>
              </a:rPr>
              <a:t>product reliability techniques they preferred and felt to be important were the</a:t>
            </a:r>
            <a:r>
              <a:rPr lang="pl-PL" altLang="pl-PL" sz="1800" i="1">
                <a:solidFill>
                  <a:srgbClr val="000000"/>
                </a:solidFill>
                <a:latin typeface="Times New Roman" panose="02020603050405020304" pitchFamily="18" charset="0"/>
              </a:rPr>
              <a:t> </a:t>
            </a:r>
            <a:r>
              <a:rPr lang="en-US" altLang="pl-PL" sz="1800" i="1">
                <a:solidFill>
                  <a:srgbClr val="000000"/>
                </a:solidFill>
                <a:latin typeface="Times New Roman" panose="02020603050405020304" pitchFamily="18" charset="0"/>
              </a:rPr>
              <a:t>following (listed in ranked order) (1):</a:t>
            </a:r>
          </a:p>
          <a:p>
            <a:pPr lvl="1" eaLnBrk="1" hangingPunct="1">
              <a:spcBef>
                <a:spcPct val="0"/>
              </a:spcBef>
              <a:buFontTx/>
              <a:buChar char="•"/>
            </a:pPr>
            <a:r>
              <a:rPr lang="pl-PL" altLang="pl-PL" sz="1800" i="1">
                <a:solidFill>
                  <a:srgbClr val="000000"/>
                </a:solidFill>
                <a:latin typeface="Times New Roman" panose="02020603050405020304" pitchFamily="18" charset="0"/>
              </a:rPr>
              <a:t>Supplier control 76%</a:t>
            </a:r>
          </a:p>
          <a:p>
            <a:pPr lvl="1" eaLnBrk="1" hangingPunct="1">
              <a:spcBef>
                <a:spcPct val="0"/>
              </a:spcBef>
              <a:buFontTx/>
              <a:buChar char="•"/>
            </a:pPr>
            <a:r>
              <a:rPr lang="pl-PL" altLang="pl-PL" sz="1800" i="1">
                <a:solidFill>
                  <a:srgbClr val="000000"/>
                </a:solidFill>
                <a:latin typeface="Times New Roman" panose="02020603050405020304" pitchFamily="18" charset="0"/>
              </a:rPr>
              <a:t>Parts control 72%</a:t>
            </a:r>
          </a:p>
          <a:p>
            <a:pPr lvl="1" eaLnBrk="1" hangingPunct="1">
              <a:spcBef>
                <a:spcPct val="0"/>
              </a:spcBef>
              <a:buFontTx/>
              <a:buChar char="•"/>
            </a:pPr>
            <a:r>
              <a:rPr lang="en-US" altLang="pl-PL" sz="1800" i="1">
                <a:solidFill>
                  <a:srgbClr val="000000"/>
                </a:solidFill>
                <a:latin typeface="Times New Roman" panose="02020603050405020304" pitchFamily="18" charset="0"/>
              </a:rPr>
              <a:t>Failure analysis and corrective action 65%</a:t>
            </a:r>
          </a:p>
          <a:p>
            <a:pPr lvl="1" eaLnBrk="1" hangingPunct="1">
              <a:spcBef>
                <a:spcPct val="0"/>
              </a:spcBef>
              <a:buFontTx/>
              <a:buChar char="•"/>
            </a:pPr>
            <a:r>
              <a:rPr lang="pl-PL" altLang="pl-PL" sz="1800" i="1">
                <a:solidFill>
                  <a:srgbClr val="000000"/>
                </a:solidFill>
                <a:latin typeface="Times New Roman" panose="02020603050405020304" pitchFamily="18" charset="0"/>
              </a:rPr>
              <a:t>Environmental stress screening 55%</a:t>
            </a:r>
          </a:p>
          <a:p>
            <a:pPr lvl="1" eaLnBrk="1" hangingPunct="1">
              <a:spcBef>
                <a:spcPct val="0"/>
              </a:spcBef>
              <a:buFontTx/>
              <a:buChar char="•"/>
            </a:pPr>
            <a:r>
              <a:rPr lang="pl-PL" altLang="pl-PL" sz="1800" i="1">
                <a:solidFill>
                  <a:srgbClr val="000000"/>
                </a:solidFill>
                <a:latin typeface="Times New Roman" panose="02020603050405020304" pitchFamily="18" charset="0"/>
              </a:rPr>
              <a:t>Test, analyze, fix 50%</a:t>
            </a:r>
          </a:p>
          <a:p>
            <a:pPr lvl="1" eaLnBrk="1" hangingPunct="1">
              <a:spcBef>
                <a:spcPct val="0"/>
              </a:spcBef>
              <a:buFontTx/>
              <a:buChar char="•"/>
            </a:pPr>
            <a:r>
              <a:rPr lang="pl-PL" altLang="pl-PL" sz="1800" i="1">
                <a:solidFill>
                  <a:srgbClr val="000000"/>
                </a:solidFill>
                <a:latin typeface="Times New Roman" panose="02020603050405020304" pitchFamily="18" charset="0"/>
              </a:rPr>
              <a:t>Reliability qualification test 32%</a:t>
            </a:r>
          </a:p>
          <a:p>
            <a:pPr lvl="1" eaLnBrk="1" hangingPunct="1">
              <a:spcBef>
                <a:spcPct val="0"/>
              </a:spcBef>
              <a:buFontTx/>
              <a:buChar char="•"/>
            </a:pPr>
            <a:r>
              <a:rPr lang="pl-PL" altLang="pl-PL" sz="1800" i="1">
                <a:solidFill>
                  <a:srgbClr val="000000"/>
                </a:solidFill>
                <a:latin typeface="Times New Roman" panose="02020603050405020304" pitchFamily="18" charset="0"/>
              </a:rPr>
              <a:t>Design reviews 24%</a:t>
            </a:r>
          </a:p>
          <a:p>
            <a:pPr lvl="1" eaLnBrk="1" hangingPunct="1">
              <a:spcBef>
                <a:spcPct val="0"/>
              </a:spcBef>
              <a:buFontTx/>
              <a:buChar char="•"/>
            </a:pPr>
            <a:r>
              <a:rPr lang="en-US" altLang="pl-PL" sz="1800" i="1">
                <a:solidFill>
                  <a:srgbClr val="000000"/>
                </a:solidFill>
                <a:latin typeface="Times New Roman" panose="02020603050405020304" pitchFamily="18" charset="0"/>
              </a:rPr>
              <a:t>Failure modes, effects, and criticality analysis 20%</a:t>
            </a:r>
            <a:endParaRPr lang="pl-PL" altLang="pl-PL" sz="1800" i="1">
              <a:solidFill>
                <a:srgbClr val="000000"/>
              </a:solidFill>
              <a:latin typeface="Times New Roman" panose="02020603050405020304" pitchFamily="18" charset="0"/>
            </a:endParaRPr>
          </a:p>
          <a:p>
            <a:pPr eaLnBrk="1" hangingPunct="1">
              <a:spcBef>
                <a:spcPct val="0"/>
              </a:spcBef>
              <a:spcAft>
                <a:spcPts val="600"/>
              </a:spcAft>
              <a:buFontTx/>
              <a:buNone/>
            </a:pPr>
            <a:r>
              <a:rPr lang="en-US" altLang="pl-PL" sz="1800" i="1">
                <a:solidFill>
                  <a:srgbClr val="000000"/>
                </a:solidFill>
                <a:latin typeface="Times New Roman" panose="02020603050405020304" pitchFamily="18" charset="0"/>
              </a:rPr>
              <a:t>Criscimagna NH. Benchmarking Commercial Reliability Practices. </a:t>
            </a:r>
            <a:r>
              <a:rPr lang="pl-PL" altLang="pl-PL" sz="1800" i="1">
                <a:solidFill>
                  <a:srgbClr val="000000"/>
                </a:solidFill>
                <a:latin typeface="Times New Roman" panose="02020603050405020304" pitchFamily="18" charset="0"/>
              </a:rPr>
              <a:t> </a:t>
            </a:r>
            <a:r>
              <a:rPr lang="en-US" altLang="pl-PL" sz="1800" i="1">
                <a:solidFill>
                  <a:srgbClr val="000000"/>
                </a:solidFill>
                <a:latin typeface="Times New Roman" panose="02020603050405020304" pitchFamily="18" charset="0"/>
              </a:rPr>
              <a:t>IITRI, 1997.</a:t>
            </a:r>
            <a:endParaRPr lang="pl-PL" altLang="pl-PL" sz="1800" i="1">
              <a:solidFill>
                <a:srgbClr val="000000"/>
              </a:solidFill>
              <a:latin typeface="Times New Roman" panose="02020603050405020304" pitchFamily="18" charset="0"/>
            </a:endParaRPr>
          </a:p>
        </p:txBody>
      </p:sp>
      <p:sp>
        <p:nvSpPr>
          <p:cNvPr id="30725" name="Text Box 6"/>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32771" name="Tytuł 1"/>
          <p:cNvSpPr>
            <a:spLocks noGrp="1"/>
          </p:cNvSpPr>
          <p:nvPr>
            <p:ph type="title" idx="4294967295"/>
          </p:nvPr>
        </p:nvSpPr>
        <p:spPr/>
        <p:txBody>
          <a:bodyPr/>
          <a:lstStyle/>
          <a:p>
            <a:r>
              <a:rPr lang="pl-PL" altLang="pl-PL"/>
              <a:t>Metody predykcji niezawodności </a:t>
            </a:r>
            <a:endParaRPr lang="pl-PL" altLang="pl-PL" b="0"/>
          </a:p>
        </p:txBody>
      </p:sp>
      <p:sp>
        <p:nvSpPr>
          <p:cNvPr id="32772" name="pole tekstowe 1"/>
          <p:cNvSpPr txBox="1">
            <a:spLocks noChangeArrowheads="1"/>
          </p:cNvSpPr>
          <p:nvPr/>
        </p:nvSpPr>
        <p:spPr bwMode="auto">
          <a:xfrm>
            <a:off x="0" y="1447800"/>
            <a:ext cx="8970963"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190500" indent="-285750">
              <a:spcBef>
                <a:spcPct val="20000"/>
              </a:spcBef>
              <a:buChar char="–"/>
              <a:defRPr sz="2200">
                <a:solidFill>
                  <a:schemeClr val="tx1"/>
                </a:solidFill>
                <a:latin typeface="Verdana" panose="020B0604030504040204" pitchFamily="34" charset="0"/>
              </a:defRPr>
            </a:lvl2pPr>
            <a:lvl3pPr marL="666750" indent="-1905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spcAft>
                <a:spcPts val="300"/>
              </a:spcAft>
              <a:buFontTx/>
              <a:buNone/>
            </a:pPr>
            <a:r>
              <a:rPr lang="pl-PL" altLang="pl-PL" sz="1800" i="1">
                <a:solidFill>
                  <a:srgbClr val="000000"/>
                </a:solidFill>
                <a:latin typeface="Times New Roman" panose="02020603050405020304" pitchFamily="18" charset="0"/>
              </a:rPr>
              <a:t>Reliability prediction describes the process used to estimate the constant failure rate during the useful life of a product. This however is not possible because predictions assume that: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The design is perfect, the stresses known, everything is within ratings at all times, so that only random failures occur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Every failure of every part will cause the equipment to fail. </a:t>
            </a:r>
          </a:p>
          <a:p>
            <a:pPr lvl="2" eaLnBrk="1" hangingPunct="1">
              <a:spcBef>
                <a:spcPct val="0"/>
              </a:spcBef>
              <a:spcAft>
                <a:spcPts val="600"/>
              </a:spcAft>
              <a:buFontTx/>
              <a:buNone/>
            </a:pPr>
            <a:r>
              <a:rPr lang="pl-PL" altLang="pl-PL" sz="1800" i="1">
                <a:solidFill>
                  <a:srgbClr val="000000"/>
                </a:solidFill>
                <a:latin typeface="Times New Roman" panose="02020603050405020304" pitchFamily="18" charset="0"/>
              </a:rPr>
              <a:t>• The database is valid </a:t>
            </a:r>
          </a:p>
          <a:p>
            <a:pPr eaLnBrk="1" hangingPunct="1">
              <a:spcBef>
                <a:spcPct val="0"/>
              </a:spcBef>
              <a:spcAft>
                <a:spcPts val="600"/>
              </a:spcAft>
              <a:buFontTx/>
              <a:buNone/>
            </a:pPr>
            <a:r>
              <a:rPr lang="pl-PL" altLang="pl-PL" sz="1800" i="1">
                <a:solidFill>
                  <a:srgbClr val="000000"/>
                </a:solidFill>
                <a:latin typeface="Times New Roman" panose="02020603050405020304" pitchFamily="18" charset="0"/>
              </a:rPr>
              <a:t>These assumptions are sometimes wrong. The design can be less than perfect, not every failure of every part will cause the equipment to fail, and the database is likely to be at least 15 years out-of-date. However, none of this matters much, if the predictions are used to compare different topologies or approaches rather than to establish an absolute figure for reliability. This is what predictions were originally designed for. </a:t>
            </a:r>
          </a:p>
        </p:txBody>
      </p:sp>
      <p:sp>
        <p:nvSpPr>
          <p:cNvPr id="32773" name="Text Box 5"/>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
        <p:nvSpPr>
          <p:cNvPr id="32774" name="Text Box 6"/>
          <p:cNvSpPr txBox="1">
            <a:spLocks noChangeArrowheads="1"/>
          </p:cNvSpPr>
          <p:nvPr/>
        </p:nvSpPr>
        <p:spPr bwMode="auto">
          <a:xfrm>
            <a:off x="0" y="5029200"/>
            <a:ext cx="9144000" cy="1044575"/>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lnSpc>
                <a:spcPct val="130000"/>
              </a:lnSpc>
              <a:spcBef>
                <a:spcPct val="0"/>
              </a:spcBef>
              <a:buFontTx/>
              <a:buNone/>
            </a:pPr>
            <a:r>
              <a:rPr lang="pl-PL" altLang="pl-PL" sz="1600" b="1"/>
              <a:t>ANALIZA DAJĘ SZANSĘ NA PROWADZENIE PORÓWNAŃ </a:t>
            </a:r>
            <a:br>
              <a:rPr lang="pl-PL" altLang="pl-PL" sz="1600" b="1"/>
            </a:br>
            <a:r>
              <a:rPr lang="pl-PL" altLang="pl-PL" sz="1600" b="1"/>
              <a:t>NP. ARCHITEKTURY URZĄDZENIA </a:t>
            </a:r>
            <a:br>
              <a:rPr lang="pl-PL" altLang="pl-PL" sz="1600" b="1"/>
            </a:br>
            <a:r>
              <a:rPr lang="pl-PL" altLang="pl-PL" sz="1600" b="1"/>
              <a:t>LUB WYBORU PRODUCENTA KOMPONENTÓW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34819" name="Tytuł 1"/>
          <p:cNvSpPr>
            <a:spLocks noGrp="1"/>
          </p:cNvSpPr>
          <p:nvPr>
            <p:ph type="title" idx="4294967295"/>
          </p:nvPr>
        </p:nvSpPr>
        <p:spPr/>
        <p:txBody>
          <a:bodyPr/>
          <a:lstStyle/>
          <a:p>
            <a:r>
              <a:rPr lang="pl-PL" altLang="pl-PL"/>
              <a:t>Ocena (predykcja) niezawodności </a:t>
            </a:r>
            <a:br>
              <a:rPr lang="pl-PL" altLang="pl-PL"/>
            </a:br>
            <a:r>
              <a:rPr lang="pl-PL" altLang="pl-PL"/>
              <a:t>we wstępnej fazie projektu</a:t>
            </a:r>
            <a:endParaRPr lang="pl-PL" altLang="pl-PL" b="0"/>
          </a:p>
        </p:txBody>
      </p:sp>
      <p:sp>
        <p:nvSpPr>
          <p:cNvPr id="34820" name="pole tekstowe 1"/>
          <p:cNvSpPr txBox="1">
            <a:spLocks noChangeArrowheads="1"/>
          </p:cNvSpPr>
          <p:nvPr/>
        </p:nvSpPr>
        <p:spPr bwMode="auto">
          <a:xfrm>
            <a:off x="0" y="14478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190500" indent="-285750">
              <a:spcBef>
                <a:spcPct val="20000"/>
              </a:spcBef>
              <a:buChar char="–"/>
              <a:defRPr sz="2200">
                <a:solidFill>
                  <a:schemeClr val="tx1"/>
                </a:solidFill>
                <a:latin typeface="Verdana" panose="020B0604030504040204" pitchFamily="34" charset="0"/>
              </a:defRPr>
            </a:lvl2pPr>
            <a:lvl3pPr marL="666750" indent="-1905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spcAft>
                <a:spcPts val="600"/>
              </a:spcAft>
              <a:buFontTx/>
              <a:buNone/>
            </a:pPr>
            <a:r>
              <a:rPr lang="pl-PL" altLang="pl-PL" sz="1800" i="1">
                <a:solidFill>
                  <a:srgbClr val="000000"/>
                </a:solidFill>
                <a:latin typeface="Times New Roman" panose="02020603050405020304" pitchFamily="18" charset="0"/>
              </a:rPr>
              <a:t>Failure rate predictions are useful for several important activities in the design phase of electronic equipment in addition to many other important procedures to ensure reliability. </a:t>
            </a:r>
          </a:p>
          <a:p>
            <a:pPr eaLnBrk="1" hangingPunct="1">
              <a:spcBef>
                <a:spcPct val="0"/>
              </a:spcBef>
              <a:spcAft>
                <a:spcPts val="600"/>
              </a:spcAft>
              <a:buFontTx/>
              <a:buNone/>
            </a:pPr>
            <a:r>
              <a:rPr lang="pl-PL" altLang="pl-PL" sz="1800" i="1">
                <a:solidFill>
                  <a:srgbClr val="000000"/>
                </a:solidFill>
                <a:latin typeface="Times New Roman" panose="02020603050405020304" pitchFamily="18" charset="0"/>
              </a:rPr>
              <a:t>Examples of these activities are: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assess whether reliability goals can be reached,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identify potential design weaknesses,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compare alternative designs,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evaluate designs and to analyse life-cycle costs,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provide data for system reliability and availability analysis,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plan logistic support strategies, </a:t>
            </a:r>
          </a:p>
          <a:p>
            <a:pPr lvl="2" eaLnBrk="1" hangingPunct="1">
              <a:spcBef>
                <a:spcPct val="0"/>
              </a:spcBef>
              <a:spcAft>
                <a:spcPts val="300"/>
              </a:spcAft>
              <a:buFontTx/>
              <a:buNone/>
            </a:pPr>
            <a:r>
              <a:rPr lang="pl-PL" altLang="pl-PL" sz="1800" i="1">
                <a:solidFill>
                  <a:srgbClr val="000000"/>
                </a:solidFill>
                <a:latin typeface="Times New Roman" panose="02020603050405020304" pitchFamily="18" charset="0"/>
              </a:rPr>
              <a:t>- to establish objectives for reliability tests. </a:t>
            </a:r>
          </a:p>
        </p:txBody>
      </p:sp>
      <p:sp>
        <p:nvSpPr>
          <p:cNvPr id="34821" name="Text Box 6"/>
          <p:cNvSpPr txBox="1">
            <a:spLocks noChangeArrowheads="1"/>
          </p:cNvSpPr>
          <p:nvPr/>
        </p:nvSpPr>
        <p:spPr bwMode="auto">
          <a:xfrm>
            <a:off x="0" y="5029200"/>
            <a:ext cx="9144000" cy="727075"/>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lnSpc>
                <a:spcPct val="130000"/>
              </a:lnSpc>
              <a:spcBef>
                <a:spcPct val="0"/>
              </a:spcBef>
              <a:buFontTx/>
              <a:buNone/>
            </a:pPr>
            <a:r>
              <a:rPr lang="pl-PL" altLang="pl-PL" sz="1600" b="1"/>
              <a:t>ANALIZA DAJĘ SZANSĘ NA UNIKNIĘCIE BŁĘDÓW PROJEKTOWYCH, WSKAZANIE STRATEGII TESTOWANIA URZĄDZENIA LOGISTYKI ITP. </a:t>
            </a:r>
          </a:p>
        </p:txBody>
      </p:sp>
      <p:sp>
        <p:nvSpPr>
          <p:cNvPr id="34822" name="Text Box 7"/>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36867" name="Tytuł 1"/>
          <p:cNvSpPr>
            <a:spLocks noGrp="1"/>
          </p:cNvSpPr>
          <p:nvPr>
            <p:ph type="title" idx="4294967295"/>
          </p:nvPr>
        </p:nvSpPr>
        <p:spPr/>
        <p:txBody>
          <a:bodyPr/>
          <a:lstStyle/>
          <a:p>
            <a:r>
              <a:rPr lang="pl-PL" altLang="pl-PL"/>
              <a:t>Założenia analitycznych metod predykcji niezawodności </a:t>
            </a:r>
            <a:endParaRPr lang="pl-PL" altLang="pl-PL" b="0"/>
          </a:p>
        </p:txBody>
      </p:sp>
      <p:sp>
        <p:nvSpPr>
          <p:cNvPr id="36868" name="pole tekstowe 1"/>
          <p:cNvSpPr txBox="1">
            <a:spLocks noChangeArrowheads="1"/>
          </p:cNvSpPr>
          <p:nvPr/>
        </p:nvSpPr>
        <p:spPr bwMode="auto">
          <a:xfrm>
            <a:off x="0" y="1435100"/>
            <a:ext cx="9144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190500" indent="-285750">
              <a:spcBef>
                <a:spcPct val="20000"/>
              </a:spcBef>
              <a:buChar char="–"/>
              <a:defRPr sz="2200">
                <a:solidFill>
                  <a:schemeClr val="tx1"/>
                </a:solidFill>
                <a:latin typeface="Verdana" panose="020B0604030504040204" pitchFamily="34" charset="0"/>
              </a:defRPr>
            </a:lvl2pPr>
            <a:lvl3pPr marL="476250" indent="-9525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spcAft>
                <a:spcPts val="600"/>
              </a:spcAft>
              <a:buFontTx/>
              <a:buNone/>
            </a:pPr>
            <a:r>
              <a:rPr lang="pl-PL" altLang="pl-PL" sz="1600" b="1" i="1">
                <a:solidFill>
                  <a:srgbClr val="000000"/>
                </a:solidFill>
                <a:latin typeface="Times New Roman" panose="02020603050405020304" pitchFamily="18" charset="0"/>
              </a:rPr>
              <a:t>Failure rate predictions are based on the following assumptions</a:t>
            </a:r>
            <a:r>
              <a:rPr lang="pl-PL" altLang="pl-PL" sz="1600" i="1">
                <a:solidFill>
                  <a:srgbClr val="000000"/>
                </a:solidFill>
                <a:latin typeface="Times New Roman" panose="02020603050405020304" pitchFamily="18" charset="0"/>
              </a:rPr>
              <a:t>: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The prediction model uses a simple reliability series system of all components, in other words, a failure of any component is assumed to lead to a system failure.</a:t>
            </a:r>
            <a:r>
              <a:rPr lang="pl-PL" altLang="pl-PL" sz="1600" i="1">
                <a:solidFill>
                  <a:srgbClr val="000000"/>
                </a:solidFill>
                <a:latin typeface="Times New Roman" panose="02020603050405020304" pitchFamily="18" charset="0"/>
              </a:rPr>
              <a:t> </a:t>
            </a:r>
          </a:p>
          <a:p>
            <a:pPr lvl="2" eaLnBrk="1" hangingPunct="1">
              <a:spcBef>
                <a:spcPct val="0"/>
              </a:spcBef>
              <a:buFontTx/>
              <a:buNone/>
            </a:pPr>
            <a:r>
              <a:rPr lang="pl-PL" altLang="pl-PL" sz="1600" i="1">
                <a:solidFill>
                  <a:srgbClr val="000000"/>
                </a:solidFill>
                <a:latin typeface="Times New Roman" panose="02020603050405020304" pitchFamily="18" charset="0"/>
              </a:rPr>
              <a:t>- Component failure rates needed for the prediction are assumed to be constant for the time period considered. This is known to be realistic for electronic components after burn-in.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Component failures are independent</a:t>
            </a:r>
            <a:r>
              <a:rPr lang="pl-PL" altLang="pl-PL" sz="1600" i="1">
                <a:solidFill>
                  <a:srgbClr val="000000"/>
                </a:solidFill>
                <a:latin typeface="Times New Roman" panose="02020603050405020304" pitchFamily="18" charset="0"/>
              </a:rPr>
              <a:t>. </a:t>
            </a:r>
          </a:p>
          <a:p>
            <a:pPr lvl="2" eaLnBrk="1" hangingPunct="1">
              <a:spcBef>
                <a:spcPct val="0"/>
              </a:spcBef>
              <a:buFontTx/>
              <a:buNone/>
            </a:pPr>
            <a:r>
              <a:rPr lang="pl-PL" altLang="pl-PL" sz="1600" i="1">
                <a:solidFill>
                  <a:srgbClr val="000000"/>
                </a:solidFill>
                <a:latin typeface="Times New Roman" panose="02020603050405020304" pitchFamily="18" charset="0"/>
              </a:rPr>
              <a:t>- No distinction is made between complete failures and drift failures </a:t>
            </a:r>
          </a:p>
          <a:p>
            <a:pPr lvl="2" eaLnBrk="1" hangingPunct="1">
              <a:spcBef>
                <a:spcPct val="0"/>
              </a:spcBef>
              <a:buFontTx/>
              <a:buNone/>
            </a:pPr>
            <a:r>
              <a:rPr lang="pl-PL" altLang="pl-PL" sz="1600" i="1">
                <a:solidFill>
                  <a:srgbClr val="000000"/>
                </a:solidFill>
                <a:latin typeface="Times New Roman" panose="02020603050405020304" pitchFamily="18" charset="0"/>
              </a:rPr>
              <a:t>- Components are faultless and are used within their specifications. </a:t>
            </a:r>
          </a:p>
          <a:p>
            <a:pPr lvl="2" eaLnBrk="1" hangingPunct="1">
              <a:spcBef>
                <a:spcPct val="0"/>
              </a:spcBef>
              <a:buFontTx/>
              <a:buNone/>
            </a:pPr>
            <a:r>
              <a:rPr lang="pl-PL" altLang="pl-PL" sz="1600" i="1">
                <a:solidFill>
                  <a:srgbClr val="000000"/>
                </a:solidFill>
                <a:latin typeface="Times New Roman" panose="02020603050405020304" pitchFamily="18" charset="0"/>
              </a:rPr>
              <a:t>- Design and manufacturing process of the item under consideration are faultless. </a:t>
            </a:r>
          </a:p>
          <a:p>
            <a:pPr lvl="2" eaLnBrk="1" hangingPunct="1">
              <a:spcBef>
                <a:spcPct val="0"/>
              </a:spcBef>
              <a:buFontTx/>
              <a:buChar char="-"/>
            </a:pPr>
            <a:r>
              <a:rPr lang="pl-PL" altLang="pl-PL" sz="1600" i="1">
                <a:solidFill>
                  <a:srgbClr val="000000"/>
                </a:solidFill>
                <a:latin typeface="Times New Roman" panose="02020603050405020304" pitchFamily="18" charset="0"/>
              </a:rPr>
              <a:t>Process weaknesses have been eliminated, or if not, screened by burn-in. </a:t>
            </a:r>
          </a:p>
          <a:p>
            <a:pPr eaLnBrk="1" hangingPunct="1">
              <a:spcBef>
                <a:spcPct val="0"/>
              </a:spcBef>
              <a:spcAft>
                <a:spcPts val="600"/>
              </a:spcAft>
              <a:buFontTx/>
              <a:buNone/>
            </a:pPr>
            <a:r>
              <a:rPr lang="pl-PL" altLang="pl-PL" sz="1600" b="1" i="1">
                <a:solidFill>
                  <a:srgbClr val="000000"/>
                </a:solidFill>
                <a:latin typeface="Times New Roman" panose="02020603050405020304" pitchFamily="18" charset="0"/>
              </a:rPr>
              <a:t>Limitations of failure rate predictions are: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Provide only information whether reliability goals can be reached.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Results are dependent on the trustworthiness of failure rate data.</a:t>
            </a:r>
            <a:r>
              <a:rPr lang="pl-PL" altLang="pl-PL" sz="1600" i="1">
                <a:solidFill>
                  <a:srgbClr val="000000"/>
                </a:solidFill>
                <a:latin typeface="Times New Roman" panose="02020603050405020304" pitchFamily="18" charset="0"/>
              </a:rPr>
              <a:t> </a:t>
            </a:r>
          </a:p>
          <a:p>
            <a:pPr lvl="2" eaLnBrk="1" hangingPunct="1">
              <a:spcBef>
                <a:spcPct val="0"/>
              </a:spcBef>
              <a:buFontTx/>
              <a:buNone/>
            </a:pPr>
            <a:r>
              <a:rPr lang="pl-PL" altLang="pl-PL" sz="1600" i="1">
                <a:solidFill>
                  <a:srgbClr val="000000"/>
                </a:solidFill>
                <a:latin typeface="Times New Roman" panose="02020603050405020304" pitchFamily="18" charset="0"/>
              </a:rPr>
              <a:t>- The assumption of constant component failure rates may not always be true. In such cases this method can lead to pessimistic results.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Failure rate data may not exist for new component types. </a:t>
            </a:r>
          </a:p>
          <a:p>
            <a:pPr lvl="2" eaLnBrk="1" hangingPunct="1">
              <a:spcBef>
                <a:spcPct val="0"/>
              </a:spcBef>
              <a:buFontTx/>
              <a:buNone/>
            </a:pPr>
            <a:r>
              <a:rPr lang="pl-PL" altLang="pl-PL" sz="1600" i="1">
                <a:solidFill>
                  <a:srgbClr val="000000"/>
                </a:solidFill>
                <a:latin typeface="Times New Roman" panose="02020603050405020304" pitchFamily="18" charset="0"/>
              </a:rPr>
              <a:t>- In general redundancies cannot be modelled. </a:t>
            </a:r>
          </a:p>
          <a:p>
            <a:pPr lvl="2" eaLnBrk="1" hangingPunct="1">
              <a:spcBef>
                <a:spcPct val="0"/>
              </a:spcBef>
              <a:buFontTx/>
              <a:buNone/>
            </a:pPr>
            <a:r>
              <a:rPr lang="pl-PL" altLang="pl-PL" sz="1600" i="1">
                <a:solidFill>
                  <a:srgbClr val="000000"/>
                </a:solidFill>
                <a:latin typeface="Times New Roman" panose="02020603050405020304" pitchFamily="18" charset="0"/>
              </a:rPr>
              <a:t>- Other stresses as considered may predominate and influence the reliability. </a:t>
            </a:r>
          </a:p>
          <a:p>
            <a:pPr lvl="2" eaLnBrk="1" hangingPunct="1">
              <a:spcBef>
                <a:spcPct val="0"/>
              </a:spcBef>
              <a:buFontTx/>
              <a:buNone/>
            </a:pPr>
            <a:r>
              <a:rPr lang="pl-PL" altLang="pl-PL" sz="1600" i="1">
                <a:solidFill>
                  <a:srgbClr val="000000"/>
                </a:solidFill>
                <a:latin typeface="Times New Roman" panose="02020603050405020304" pitchFamily="18" charset="0"/>
              </a:rPr>
              <a:t>- </a:t>
            </a:r>
            <a:r>
              <a:rPr lang="pl-PL" altLang="pl-PL" sz="1600" i="1" u="sng">
                <a:solidFill>
                  <a:srgbClr val="000000"/>
                </a:solidFill>
                <a:latin typeface="Times New Roman" panose="02020603050405020304" pitchFamily="18" charset="0"/>
              </a:rPr>
              <a:t>Improper design and process weaknesses can cause major deviations. </a:t>
            </a:r>
          </a:p>
        </p:txBody>
      </p:sp>
      <p:sp>
        <p:nvSpPr>
          <p:cNvPr id="36869" name="Text Box 8"/>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38915" name="Tytuł 1"/>
          <p:cNvSpPr>
            <a:spLocks noGrp="1"/>
          </p:cNvSpPr>
          <p:nvPr>
            <p:ph type="title" idx="4294967295"/>
          </p:nvPr>
        </p:nvSpPr>
        <p:spPr/>
        <p:txBody>
          <a:bodyPr/>
          <a:lstStyle/>
          <a:p>
            <a:r>
              <a:rPr lang="pl-PL" altLang="pl-PL"/>
              <a:t>Założenia analitycznych metod predykcji niezawodności</a:t>
            </a:r>
          </a:p>
        </p:txBody>
      </p:sp>
      <p:sp>
        <p:nvSpPr>
          <p:cNvPr id="38916" name="pole tekstowe 2"/>
          <p:cNvSpPr txBox="1">
            <a:spLocks noChangeArrowheads="1"/>
          </p:cNvSpPr>
          <p:nvPr/>
        </p:nvSpPr>
        <p:spPr bwMode="auto">
          <a:xfrm>
            <a:off x="0" y="1371600"/>
            <a:ext cx="9036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4763">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800"/>
              <a:t>Dla całego urządzenia zakładamy proste sumowanie dla wszystkich komponentów</a:t>
            </a:r>
          </a:p>
        </p:txBody>
      </p:sp>
      <p:graphicFrame>
        <p:nvGraphicFramePr>
          <p:cNvPr id="38917" name="Object 5"/>
          <p:cNvGraphicFramePr>
            <a:graphicFrameLocks noChangeAspect="1"/>
          </p:cNvGraphicFramePr>
          <p:nvPr/>
        </p:nvGraphicFramePr>
        <p:xfrm>
          <a:off x="2514600" y="1828800"/>
          <a:ext cx="1960563" cy="939800"/>
        </p:xfrm>
        <a:graphic>
          <a:graphicData uri="http://schemas.openxmlformats.org/presentationml/2006/ole">
            <mc:AlternateContent xmlns:mc="http://schemas.openxmlformats.org/markup-compatibility/2006">
              <mc:Choice xmlns:v="urn:schemas-microsoft-com:vml" Requires="v">
                <p:oleObj spid="_x0000_s38952" name="Równanie" r:id="rId4" imgW="901309" imgH="431613" progId="Equation.3">
                  <p:embed/>
                </p:oleObj>
              </mc:Choice>
              <mc:Fallback>
                <p:oleObj name="Równanie" r:id="rId4" imgW="901309" imgH="4316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828800"/>
                        <a:ext cx="1960563"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8918" name="Group 9"/>
          <p:cNvGrpSpPr>
            <a:grpSpLocks/>
          </p:cNvGrpSpPr>
          <p:nvPr/>
        </p:nvGrpSpPr>
        <p:grpSpPr bwMode="auto">
          <a:xfrm>
            <a:off x="109538" y="2590800"/>
            <a:ext cx="9034462" cy="717550"/>
            <a:chOff x="69" y="1824"/>
            <a:chExt cx="5691" cy="452"/>
          </a:xfrm>
        </p:grpSpPr>
        <p:graphicFrame>
          <p:nvGraphicFramePr>
            <p:cNvPr id="38920" name="Object 6"/>
            <p:cNvGraphicFramePr>
              <a:graphicFrameLocks noChangeAspect="1"/>
            </p:cNvGraphicFramePr>
            <p:nvPr/>
          </p:nvGraphicFramePr>
          <p:xfrm>
            <a:off x="1104" y="1824"/>
            <a:ext cx="348" cy="331"/>
          </p:xfrm>
          <a:graphic>
            <a:graphicData uri="http://schemas.openxmlformats.org/presentationml/2006/ole">
              <mc:AlternateContent xmlns:mc="http://schemas.openxmlformats.org/markup-compatibility/2006">
                <mc:Choice xmlns:v="urn:schemas-microsoft-com:vml" Requires="v">
                  <p:oleObj spid="_x0000_s38953" name="Równanie" r:id="rId6" imgW="253890" imgH="241195" progId="Equation.3">
                    <p:embed/>
                  </p:oleObj>
                </mc:Choice>
                <mc:Fallback>
                  <p:oleObj name="Równanie" r:id="rId6" imgW="253890" imgH="241195"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 y="1824"/>
                          <a:ext cx="348"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1" name="Text Box 7"/>
            <p:cNvSpPr txBox="1">
              <a:spLocks noChangeArrowheads="1"/>
            </p:cNvSpPr>
            <p:nvPr/>
          </p:nvSpPr>
          <p:spPr bwMode="auto">
            <a:xfrm>
              <a:off x="69" y="1872"/>
              <a:ext cx="569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Skąd zdobyć          ?  (referencyjną </a:t>
              </a:r>
              <a:r>
                <a:rPr lang="pl-PL" altLang="pl-PL" sz="1800">
                  <a:sym typeface="Symbol" panose="05050102010706020507" pitchFamily="18" charset="2"/>
                </a:rPr>
                <a:t>intensywność uszkodzeń)</a:t>
              </a:r>
              <a:br>
                <a:rPr lang="pl-PL" altLang="pl-PL" sz="1800">
                  <a:sym typeface="Symbol" panose="05050102010706020507" pitchFamily="18" charset="2"/>
                </a:rPr>
              </a:br>
              <a:r>
                <a:rPr lang="pl-PL" altLang="pl-PL" sz="1800">
                  <a:sym typeface="Symbol" panose="05050102010706020507" pitchFamily="18" charset="2"/>
                </a:rPr>
                <a:t> </a:t>
              </a:r>
              <a:r>
                <a:rPr lang="pl-PL" altLang="pl-PL" sz="1800"/>
                <a:t> albo z konkretnej bazy danych albo od producenta</a:t>
              </a:r>
            </a:p>
          </p:txBody>
        </p:sp>
      </p:grpSp>
      <p:sp>
        <p:nvSpPr>
          <p:cNvPr id="38919" name="Text Box 8"/>
          <p:cNvSpPr txBox="1">
            <a:spLocks noChangeArrowheads="1"/>
          </p:cNvSpPr>
          <p:nvPr/>
        </p:nvSpPr>
        <p:spPr bwMode="auto">
          <a:xfrm>
            <a:off x="0" y="3429000"/>
            <a:ext cx="9144000" cy="3130550"/>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190500" indent="-285750">
              <a:spcBef>
                <a:spcPct val="20000"/>
              </a:spcBef>
              <a:buChar char="–"/>
              <a:defRPr sz="2200">
                <a:solidFill>
                  <a:schemeClr val="tx1"/>
                </a:solidFill>
                <a:latin typeface="Verdana" panose="020B0604030504040204" pitchFamily="34" charset="0"/>
              </a:defRPr>
            </a:lvl2pPr>
            <a:lvl3pPr marL="3810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400" i="1"/>
              <a:t>Reference conditions include statements about </a:t>
            </a:r>
          </a:p>
          <a:p>
            <a:pPr lvl="2" eaLnBrk="1" hangingPunct="1">
              <a:lnSpc>
                <a:spcPct val="130000"/>
              </a:lnSpc>
              <a:spcBef>
                <a:spcPct val="0"/>
              </a:spcBef>
              <a:buFontTx/>
              <a:buNone/>
            </a:pPr>
            <a:r>
              <a:rPr lang="pl-PL" altLang="pl-PL" sz="1400" i="1"/>
              <a:t>- operating phase, </a:t>
            </a:r>
          </a:p>
          <a:p>
            <a:pPr lvl="2" eaLnBrk="1" hangingPunct="1">
              <a:lnSpc>
                <a:spcPct val="130000"/>
              </a:lnSpc>
              <a:spcBef>
                <a:spcPct val="0"/>
              </a:spcBef>
              <a:buFontTx/>
              <a:buNone/>
            </a:pPr>
            <a:r>
              <a:rPr lang="pl-PL" altLang="pl-PL" sz="1400" i="1"/>
              <a:t>- failure criterion, </a:t>
            </a:r>
          </a:p>
          <a:p>
            <a:pPr lvl="2" eaLnBrk="1" hangingPunct="1">
              <a:lnSpc>
                <a:spcPct val="130000"/>
              </a:lnSpc>
              <a:spcBef>
                <a:spcPct val="0"/>
              </a:spcBef>
              <a:buFontTx/>
              <a:buNone/>
            </a:pPr>
            <a:r>
              <a:rPr lang="pl-PL" altLang="pl-PL" sz="1400" i="1"/>
              <a:t>- operation mode (e.g. continuous, intermittent), </a:t>
            </a:r>
          </a:p>
          <a:p>
            <a:pPr lvl="2" eaLnBrk="1" hangingPunct="1">
              <a:lnSpc>
                <a:spcPct val="130000"/>
              </a:lnSpc>
              <a:spcBef>
                <a:spcPct val="0"/>
              </a:spcBef>
              <a:buFontTx/>
              <a:buNone/>
            </a:pPr>
            <a:r>
              <a:rPr lang="pl-PL" altLang="pl-PL" sz="1400" i="1"/>
              <a:t>- climatic and mechanical stresses, </a:t>
            </a:r>
          </a:p>
          <a:p>
            <a:pPr lvl="2" eaLnBrk="1" hangingPunct="1">
              <a:lnSpc>
                <a:spcPct val="130000"/>
              </a:lnSpc>
              <a:spcBef>
                <a:spcPct val="0"/>
              </a:spcBef>
              <a:buFontTx/>
              <a:buChar char="-"/>
            </a:pPr>
            <a:r>
              <a:rPr lang="pl-PL" altLang="pl-PL" sz="1400" i="1"/>
              <a:t>electrical stresses. </a:t>
            </a:r>
          </a:p>
          <a:p>
            <a:pPr eaLnBrk="1" hangingPunct="1">
              <a:lnSpc>
                <a:spcPct val="130000"/>
              </a:lnSpc>
              <a:spcBef>
                <a:spcPct val="0"/>
              </a:spcBef>
              <a:buFontTx/>
              <a:buNone/>
            </a:pPr>
            <a:r>
              <a:rPr lang="pl-PL" altLang="pl-PL" sz="1400" i="1"/>
              <a:t>It is assumed that the failure rate used under reference conditions is specific to the component, i.e. it includes the effects of complexity, technology of the casing, different manufacturers and the manufacturing process etc. Data sources used should be the latest available that are applicable to the product and its specific use conditions. Ideally, as said before, failure rate data should be obtained from the field.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40963" name="Tytuł 1"/>
          <p:cNvSpPr>
            <a:spLocks noGrp="1"/>
          </p:cNvSpPr>
          <p:nvPr>
            <p:ph type="title" idx="4294967295"/>
          </p:nvPr>
        </p:nvSpPr>
        <p:spPr/>
        <p:txBody>
          <a:bodyPr/>
          <a:lstStyle/>
          <a:p>
            <a:r>
              <a:rPr lang="pl-PL" altLang="pl-PL"/>
              <a:t>Przykład danych producenta </a:t>
            </a:r>
            <a:br>
              <a:rPr lang="pl-PL" altLang="pl-PL"/>
            </a:br>
            <a:r>
              <a:rPr lang="pl-PL" altLang="pl-PL"/>
              <a:t>Maxim Integrated </a:t>
            </a:r>
            <a:endParaRPr lang="pl-PL" altLang="pl-PL" b="0"/>
          </a:p>
        </p:txBody>
      </p:sp>
      <p:graphicFrame>
        <p:nvGraphicFramePr>
          <p:cNvPr id="40964" name="Object 5"/>
          <p:cNvGraphicFramePr>
            <a:graphicFrameLocks noChangeAspect="1"/>
          </p:cNvGraphicFramePr>
          <p:nvPr/>
        </p:nvGraphicFramePr>
        <p:xfrm>
          <a:off x="0" y="1484313"/>
          <a:ext cx="9144000" cy="4722812"/>
        </p:xfrm>
        <a:graphic>
          <a:graphicData uri="http://schemas.openxmlformats.org/presentationml/2006/ole">
            <mc:AlternateContent xmlns:mc="http://schemas.openxmlformats.org/markup-compatibility/2006">
              <mc:Choice xmlns:v="urn:schemas-microsoft-com:vml" Requires="v">
                <p:oleObj spid="_x0000_s40980" name="Obraz - mapa bitowa" r:id="rId4" imgW="10221752" imgH="5276190" progId="Paint.Picture">
                  <p:embed/>
                </p:oleObj>
              </mc:Choice>
              <mc:Fallback>
                <p:oleObj name="Obraz - mapa bitowa" r:id="rId4" imgW="10221752" imgH="527619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84313"/>
                        <a:ext cx="9144000" cy="47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147" name="Tytuł 1"/>
          <p:cNvSpPr>
            <a:spLocks noGrp="1"/>
          </p:cNvSpPr>
          <p:nvPr>
            <p:ph type="title"/>
          </p:nvPr>
        </p:nvSpPr>
        <p:spPr>
          <a:xfrm>
            <a:off x="1331913" y="115888"/>
            <a:ext cx="7704137" cy="792162"/>
          </a:xfrm>
        </p:spPr>
        <p:txBody>
          <a:bodyPr/>
          <a:lstStyle/>
          <a:p>
            <a:r>
              <a:rPr lang="pl-PL" altLang="pl-PL" sz="2000"/>
              <a:t>Program wykładu	</a:t>
            </a:r>
            <a:endParaRPr lang="pl-PL" altLang="pl-PL"/>
          </a:p>
        </p:txBody>
      </p:sp>
      <p:sp>
        <p:nvSpPr>
          <p:cNvPr id="4" name="Text Box 42"/>
          <p:cNvSpPr txBox="1">
            <a:spLocks noChangeArrowheads="1"/>
          </p:cNvSpPr>
          <p:nvPr/>
        </p:nvSpPr>
        <p:spPr bwMode="auto">
          <a:xfrm>
            <a:off x="250825" y="1660525"/>
            <a:ext cx="84582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Cel wykładu/prezentacji</a:t>
            </a:r>
          </a:p>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Literatura</a:t>
            </a:r>
          </a:p>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Parametry niezawodności komponentów i modułów</a:t>
            </a:r>
          </a:p>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Przegląd metod prognozowania parametrów niezawodności systemów elektronicznych</a:t>
            </a:r>
          </a:p>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Kalkulatory MTBF</a:t>
            </a:r>
          </a:p>
          <a:p>
            <a:pPr eaLnBrk="1" hangingPunct="1">
              <a:lnSpc>
                <a:spcPct val="130000"/>
              </a:lnSpc>
              <a:spcBef>
                <a:spcPct val="0"/>
              </a:spcBef>
              <a:buFont typeface="Wingdings" panose="05000000000000000000" pitchFamily="2" charset="2"/>
              <a:buChar char="§"/>
            </a:pPr>
            <a:r>
              <a:rPr kumimoji="1" lang="pl-PL" altLang="pl-PL" sz="2000" b="1">
                <a:latin typeface="Arial" panose="020B0604020202020204" pitchFamily="34" charset="0"/>
              </a:rPr>
              <a:t>Przykład analizy</a:t>
            </a:r>
          </a:p>
          <a:p>
            <a:pPr eaLnBrk="1" hangingPunct="1">
              <a:lnSpc>
                <a:spcPct val="130000"/>
              </a:lnSpc>
              <a:spcBef>
                <a:spcPct val="0"/>
              </a:spcBef>
              <a:buFont typeface="Wingdings" panose="05000000000000000000" pitchFamily="2" charset="2"/>
              <a:buChar char="§"/>
            </a:pPr>
            <a:endParaRPr kumimoji="1" lang="pl-PL" altLang="pl-PL" sz="2000" b="1">
              <a:latin typeface="Arial" panose="020B0604020202020204" pitchFamily="34" charset="0"/>
            </a:endParaRPr>
          </a:p>
          <a:p>
            <a:pPr eaLnBrk="1" hangingPunct="1">
              <a:lnSpc>
                <a:spcPct val="130000"/>
              </a:lnSpc>
              <a:spcBef>
                <a:spcPct val="0"/>
              </a:spcBef>
              <a:buFont typeface="Wingdings" panose="05000000000000000000" pitchFamily="2" charset="2"/>
              <a:buChar char="§"/>
            </a:pPr>
            <a:endParaRPr kumimoji="1" lang="pl-PL" altLang="pl-PL" sz="22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43011" name="Tytuł 1"/>
          <p:cNvSpPr>
            <a:spLocks noGrp="1"/>
          </p:cNvSpPr>
          <p:nvPr>
            <p:ph type="title" idx="4294967295"/>
          </p:nvPr>
        </p:nvSpPr>
        <p:spPr/>
        <p:txBody>
          <a:bodyPr/>
          <a:lstStyle/>
          <a:p>
            <a:r>
              <a:rPr lang="pl-PL" altLang="pl-PL"/>
              <a:t>Przykład danych producenta </a:t>
            </a:r>
            <a:br>
              <a:rPr lang="pl-PL" altLang="pl-PL"/>
            </a:br>
            <a:r>
              <a:rPr lang="pl-PL" altLang="pl-PL"/>
              <a:t>Maxim Integrated </a:t>
            </a:r>
            <a:endParaRPr lang="pl-PL" altLang="pl-PL" b="0"/>
          </a:p>
        </p:txBody>
      </p:sp>
      <p:graphicFrame>
        <p:nvGraphicFramePr>
          <p:cNvPr id="43012" name="Object 6"/>
          <p:cNvGraphicFramePr>
            <a:graphicFrameLocks noChangeAspect="1"/>
          </p:cNvGraphicFramePr>
          <p:nvPr/>
        </p:nvGraphicFramePr>
        <p:xfrm>
          <a:off x="0" y="1447800"/>
          <a:ext cx="9144000" cy="3827463"/>
        </p:xfrm>
        <a:graphic>
          <a:graphicData uri="http://schemas.openxmlformats.org/presentationml/2006/ole">
            <mc:AlternateContent xmlns:mc="http://schemas.openxmlformats.org/markup-compatibility/2006">
              <mc:Choice xmlns:v="urn:schemas-microsoft-com:vml" Requires="v">
                <p:oleObj spid="_x0000_s43044" name="Obraz - mapa bitowa" r:id="rId4" imgW="12336597" imgH="5161905" progId="Paint.Picture">
                  <p:embed/>
                </p:oleObj>
              </mc:Choice>
              <mc:Fallback>
                <p:oleObj name="Obraz - mapa bitowa" r:id="rId4" imgW="12336597" imgH="5161905"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440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7"/>
          <p:cNvGraphicFramePr>
            <a:graphicFrameLocks noChangeAspect="1"/>
          </p:cNvGraphicFramePr>
          <p:nvPr/>
        </p:nvGraphicFramePr>
        <p:xfrm>
          <a:off x="457200" y="4191000"/>
          <a:ext cx="5275263" cy="2143125"/>
        </p:xfrm>
        <a:graphic>
          <a:graphicData uri="http://schemas.openxmlformats.org/presentationml/2006/ole">
            <mc:AlternateContent xmlns:mc="http://schemas.openxmlformats.org/markup-compatibility/2006">
              <mc:Choice xmlns:v="urn:schemas-microsoft-com:vml" Requires="v">
                <p:oleObj spid="_x0000_s43045" name="Obraz - mapa bitowa" r:id="rId6" imgW="7504762" imgH="3048426" progId="Paint.Picture">
                  <p:embed/>
                </p:oleObj>
              </mc:Choice>
              <mc:Fallback>
                <p:oleObj name="Obraz - mapa bitowa" r:id="rId6" imgW="7504762" imgH="3048426"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191000"/>
                        <a:ext cx="5275263" cy="21431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45059" name="Tytuł 1"/>
          <p:cNvSpPr>
            <a:spLocks noGrp="1"/>
          </p:cNvSpPr>
          <p:nvPr>
            <p:ph type="title" idx="4294967295"/>
          </p:nvPr>
        </p:nvSpPr>
        <p:spPr/>
        <p:txBody>
          <a:bodyPr/>
          <a:lstStyle/>
          <a:p>
            <a:r>
              <a:rPr lang="pl-PL" altLang="pl-PL"/>
              <a:t>Przykład danych producenta </a:t>
            </a:r>
            <a:br>
              <a:rPr lang="pl-PL" altLang="pl-PL"/>
            </a:br>
            <a:r>
              <a:rPr lang="pl-PL" altLang="pl-PL"/>
              <a:t>Maxim Integrated </a:t>
            </a:r>
            <a:endParaRPr lang="pl-PL" altLang="pl-PL" b="0"/>
          </a:p>
        </p:txBody>
      </p:sp>
      <p:graphicFrame>
        <p:nvGraphicFramePr>
          <p:cNvPr id="45060" name="Object 5"/>
          <p:cNvGraphicFramePr>
            <a:graphicFrameLocks noChangeAspect="1"/>
          </p:cNvGraphicFramePr>
          <p:nvPr/>
        </p:nvGraphicFramePr>
        <p:xfrm>
          <a:off x="0" y="1447800"/>
          <a:ext cx="6324600" cy="5094288"/>
        </p:xfrm>
        <a:graphic>
          <a:graphicData uri="http://schemas.openxmlformats.org/presentationml/2006/ole">
            <mc:AlternateContent xmlns:mc="http://schemas.openxmlformats.org/markup-compatibility/2006">
              <mc:Choice xmlns:v="urn:schemas-microsoft-com:vml" Requires="v">
                <p:oleObj spid="_x0000_s45077" name="Obraz - mapa bitowa" r:id="rId4" imgW="6990476" imgH="5630061" progId="Paint.Picture">
                  <p:embed/>
                </p:oleObj>
              </mc:Choice>
              <mc:Fallback>
                <p:oleObj name="Obraz - mapa bitowa" r:id="rId4" imgW="6990476" imgH="563006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6324600"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6"/>
          <p:cNvSpPr txBox="1">
            <a:spLocks noChangeArrowheads="1"/>
          </p:cNvSpPr>
          <p:nvPr/>
        </p:nvSpPr>
        <p:spPr bwMode="auto">
          <a:xfrm>
            <a:off x="6416675" y="3733800"/>
            <a:ext cx="2727325" cy="920750"/>
          </a:xfrm>
          <a:prstGeom prst="rect">
            <a:avLst/>
          </a:prstGeom>
          <a:solidFill>
            <a:srgbClr val="D1D1F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190500" indent="-285750">
              <a:spcBef>
                <a:spcPct val="20000"/>
              </a:spcBef>
              <a:buChar char="–"/>
              <a:defRPr sz="2200">
                <a:solidFill>
                  <a:schemeClr val="tx1"/>
                </a:solidFill>
                <a:latin typeface="Verdana" panose="020B0604030504040204" pitchFamily="34" charset="0"/>
              </a:defRPr>
            </a:lvl2pPr>
            <a:lvl3pPr marL="381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400" i="1"/>
              <a:t>http://www.maximintegrated.com/qa/reliability/general/RR-1K.pdf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47107" name="Tytuł 1"/>
          <p:cNvSpPr>
            <a:spLocks noGrp="1"/>
          </p:cNvSpPr>
          <p:nvPr>
            <p:ph type="title" idx="4294967295"/>
          </p:nvPr>
        </p:nvSpPr>
        <p:spPr/>
        <p:txBody>
          <a:bodyPr/>
          <a:lstStyle/>
          <a:p>
            <a:r>
              <a:rPr lang="pl-PL" altLang="pl-PL"/>
              <a:t>Założenia analitycznych metod predykcji niezawodności</a:t>
            </a:r>
          </a:p>
        </p:txBody>
      </p:sp>
      <p:sp>
        <p:nvSpPr>
          <p:cNvPr id="47108" name="pole tekstowe 2"/>
          <p:cNvSpPr txBox="1">
            <a:spLocks noChangeArrowheads="1"/>
          </p:cNvSpPr>
          <p:nvPr/>
        </p:nvSpPr>
        <p:spPr bwMode="auto">
          <a:xfrm>
            <a:off x="0" y="1371600"/>
            <a:ext cx="9036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4763">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800"/>
              <a:t>Dla całego urządzenia pracującego w rzeczywistych warunkach proste sumowanie dla wszystkich komponentów uzupełniamy o tzw. czynniki przyspieszające</a:t>
            </a:r>
          </a:p>
        </p:txBody>
      </p:sp>
      <p:graphicFrame>
        <p:nvGraphicFramePr>
          <p:cNvPr id="47109" name="Object 5"/>
          <p:cNvGraphicFramePr>
            <a:graphicFrameLocks noChangeAspect="1"/>
          </p:cNvGraphicFramePr>
          <p:nvPr/>
        </p:nvGraphicFramePr>
        <p:xfrm>
          <a:off x="1447800" y="2514600"/>
          <a:ext cx="5407025" cy="939800"/>
        </p:xfrm>
        <a:graphic>
          <a:graphicData uri="http://schemas.openxmlformats.org/presentationml/2006/ole">
            <mc:AlternateContent xmlns:mc="http://schemas.openxmlformats.org/markup-compatibility/2006">
              <mc:Choice xmlns:v="urn:schemas-microsoft-com:vml" Requires="v">
                <p:oleObj spid="_x0000_s47126" name="Równanie" r:id="rId4" imgW="2489200" imgH="431800" progId="Equation.3">
                  <p:embed/>
                </p:oleObj>
              </mc:Choice>
              <mc:Fallback>
                <p:oleObj name="Równanie" r:id="rId4" imgW="24892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514600"/>
                        <a:ext cx="540702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10"/>
          <p:cNvSpPr txBox="1">
            <a:spLocks noChangeArrowheads="1"/>
          </p:cNvSpPr>
          <p:nvPr/>
        </p:nvSpPr>
        <p:spPr bwMode="auto">
          <a:xfrm>
            <a:off x="914400" y="3429000"/>
            <a:ext cx="6264275"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4763">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800"/>
              <a:t>gdzie </a:t>
            </a:r>
          </a:p>
          <a:p>
            <a:pPr eaLnBrk="1" hangingPunct="1">
              <a:lnSpc>
                <a:spcPct val="130000"/>
              </a:lnSpc>
              <a:spcBef>
                <a:spcPct val="0"/>
              </a:spcBef>
              <a:buFontTx/>
              <a:buNone/>
            </a:pPr>
            <a:r>
              <a:rPr lang="pl-PL" altLang="pl-PL" sz="1800">
                <a:sym typeface="Symbol" panose="05050102010706020507" pitchFamily="18" charset="2"/>
              </a:rPr>
              <a:t></a:t>
            </a:r>
            <a:r>
              <a:rPr lang="pl-PL" altLang="pl-PL" sz="1800" baseline="-25000">
                <a:sym typeface="Symbol" panose="05050102010706020507" pitchFamily="18" charset="2"/>
              </a:rPr>
              <a:t> </a:t>
            </a:r>
            <a:r>
              <a:rPr lang="pl-PL" altLang="pl-PL" sz="1800" baseline="-25000"/>
              <a:t>ref</a:t>
            </a:r>
            <a:r>
              <a:rPr lang="pl-PL" altLang="pl-PL" sz="1800"/>
              <a:t> referencyjna </a:t>
            </a:r>
            <a:r>
              <a:rPr lang="pl-PL" altLang="pl-PL" sz="1800">
                <a:sym typeface="Symbol" panose="05050102010706020507" pitchFamily="18" charset="2"/>
              </a:rPr>
              <a:t>intensywność uszkodzeń</a:t>
            </a:r>
            <a:endParaRPr lang="pl-PL" altLang="pl-PL" sz="1800"/>
          </a:p>
          <a:p>
            <a:pPr eaLnBrk="1" hangingPunct="1">
              <a:lnSpc>
                <a:spcPct val="130000"/>
              </a:lnSpc>
              <a:spcBef>
                <a:spcPct val="0"/>
              </a:spcBef>
              <a:buFontTx/>
              <a:buNone/>
            </a:pPr>
            <a:r>
              <a:rPr lang="pl-PL" altLang="pl-PL" sz="1800">
                <a:sym typeface="Symbol" panose="05050102010706020507" pitchFamily="18" charset="2"/>
              </a:rPr>
              <a:t></a:t>
            </a:r>
            <a:r>
              <a:rPr lang="pl-PL" altLang="pl-PL" sz="1800" baseline="-25000"/>
              <a:t>U</a:t>
            </a:r>
            <a:r>
              <a:rPr lang="pl-PL" altLang="pl-PL" sz="1800"/>
              <a:t> czynnik przyspieszające od napięcia pracy; </a:t>
            </a:r>
          </a:p>
          <a:p>
            <a:pPr eaLnBrk="1" hangingPunct="1">
              <a:lnSpc>
                <a:spcPct val="130000"/>
              </a:lnSpc>
              <a:spcBef>
                <a:spcPct val="0"/>
              </a:spcBef>
              <a:buFontTx/>
              <a:buNone/>
            </a:pPr>
            <a:r>
              <a:rPr lang="pl-PL" altLang="pl-PL" sz="1800">
                <a:sym typeface="Symbol" panose="05050102010706020507" pitchFamily="18" charset="2"/>
              </a:rPr>
              <a:t></a:t>
            </a:r>
            <a:r>
              <a:rPr lang="pl-PL" altLang="pl-PL" sz="1800" baseline="-25000"/>
              <a:t>I</a:t>
            </a:r>
            <a:r>
              <a:rPr lang="pl-PL" altLang="pl-PL" sz="1800"/>
              <a:t> czynnik przyspieszające od prądu pracy;</a:t>
            </a:r>
          </a:p>
          <a:p>
            <a:pPr eaLnBrk="1" hangingPunct="1">
              <a:lnSpc>
                <a:spcPct val="130000"/>
              </a:lnSpc>
              <a:spcBef>
                <a:spcPct val="0"/>
              </a:spcBef>
              <a:buFontTx/>
              <a:buNone/>
            </a:pPr>
            <a:r>
              <a:rPr lang="pl-PL" altLang="pl-PL" sz="1800">
                <a:sym typeface="Symbol" panose="05050102010706020507" pitchFamily="18" charset="2"/>
              </a:rPr>
              <a:t></a:t>
            </a:r>
            <a:r>
              <a:rPr lang="pl-PL" altLang="pl-PL" sz="1800" baseline="-25000"/>
              <a:t>T</a:t>
            </a:r>
            <a:r>
              <a:rPr lang="pl-PL" altLang="pl-PL" sz="1800"/>
              <a:t> czynnik przyspieszające od temperatury pracy;</a:t>
            </a:r>
          </a:p>
          <a:p>
            <a:pPr eaLnBrk="1" hangingPunct="1">
              <a:lnSpc>
                <a:spcPct val="130000"/>
              </a:lnSpc>
              <a:spcBef>
                <a:spcPct val="0"/>
              </a:spcBef>
              <a:buFontTx/>
              <a:buNone/>
            </a:pPr>
            <a:r>
              <a:rPr lang="pl-PL" altLang="pl-PL" sz="1800">
                <a:sym typeface="Symbol" panose="05050102010706020507" pitchFamily="18" charset="2"/>
              </a:rPr>
              <a:t></a:t>
            </a:r>
            <a:r>
              <a:rPr lang="pl-PL" altLang="pl-PL" sz="1800" baseline="-25000"/>
              <a:t>?</a:t>
            </a:r>
            <a:r>
              <a:rPr lang="pl-PL" altLang="pl-PL" sz="1800"/>
              <a:t> czynnik przyspieszające od ....</a:t>
            </a:r>
            <a:br>
              <a:rPr lang="pl-PL" altLang="pl-PL" sz="1800"/>
            </a:br>
            <a:r>
              <a:rPr lang="pl-PL" altLang="pl-PL" sz="1800"/>
              <a:t>    wybranej metodologii   </a:t>
            </a:r>
            <a:r>
              <a:rPr lang="pl-PL" altLang="pl-PL" sz="1800">
                <a:sym typeface="Wingdings" panose="05000000000000000000" pitchFamily="2" charset="2"/>
              </a:rPr>
              <a:t> </a:t>
            </a:r>
            <a:r>
              <a:rPr lang="pl-PL" altLang="pl-PL" sz="1800"/>
              <a:t>; </a:t>
            </a:r>
          </a:p>
          <a:p>
            <a:pPr eaLnBrk="1" hangingPunct="1">
              <a:lnSpc>
                <a:spcPct val="130000"/>
              </a:lnSpc>
              <a:spcBef>
                <a:spcPct val="0"/>
              </a:spcBef>
              <a:buFontTx/>
              <a:buNone/>
            </a:pPr>
            <a:r>
              <a:rPr lang="pl-PL" altLang="pl-PL" sz="1800"/>
              <a:t>n – liczba wszystkich komponentów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49155" name="Tytuł 1"/>
          <p:cNvSpPr>
            <a:spLocks noGrp="1"/>
          </p:cNvSpPr>
          <p:nvPr>
            <p:ph type="title" idx="4294967295"/>
          </p:nvPr>
        </p:nvSpPr>
        <p:spPr/>
        <p:txBody>
          <a:bodyPr/>
          <a:lstStyle/>
          <a:p>
            <a:r>
              <a:rPr lang="pl-PL" altLang="pl-PL"/>
              <a:t>Metodologie predykcji oceny niezawodności </a:t>
            </a:r>
            <a:endParaRPr lang="pl-PL" altLang="pl-PL" b="0"/>
          </a:p>
        </p:txBody>
      </p:sp>
      <p:graphicFrame>
        <p:nvGraphicFramePr>
          <p:cNvPr id="49156" name="Object 7"/>
          <p:cNvGraphicFramePr>
            <a:graphicFrameLocks noChangeAspect="1"/>
          </p:cNvGraphicFramePr>
          <p:nvPr/>
        </p:nvGraphicFramePr>
        <p:xfrm>
          <a:off x="228600" y="1447800"/>
          <a:ext cx="8915400" cy="4137025"/>
        </p:xfrm>
        <a:graphic>
          <a:graphicData uri="http://schemas.openxmlformats.org/presentationml/2006/ole">
            <mc:AlternateContent xmlns:mc="http://schemas.openxmlformats.org/markup-compatibility/2006">
              <mc:Choice xmlns:v="urn:schemas-microsoft-com:vml" Requires="v">
                <p:oleObj spid="_x0000_s49189" name="Obraz - mapa bitowa" r:id="rId4" imgW="9914286" imgH="4600000" progId="Paint.Picture">
                  <p:embed/>
                </p:oleObj>
              </mc:Choice>
              <mc:Fallback>
                <p:oleObj name="Obraz - mapa bitowa" r:id="rId4" imgW="9914286" imgH="460000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9154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8"/>
          <p:cNvGraphicFramePr>
            <a:graphicFrameLocks noChangeAspect="1"/>
          </p:cNvGraphicFramePr>
          <p:nvPr/>
        </p:nvGraphicFramePr>
        <p:xfrm>
          <a:off x="5857875" y="5353050"/>
          <a:ext cx="3209925" cy="895350"/>
        </p:xfrm>
        <a:graphic>
          <a:graphicData uri="http://schemas.openxmlformats.org/presentationml/2006/ole">
            <mc:AlternateContent xmlns:mc="http://schemas.openxmlformats.org/markup-compatibility/2006">
              <mc:Choice xmlns:v="urn:schemas-microsoft-com:vml" Requires="v">
                <p:oleObj spid="_x0000_s49190" name="Obraz - mapa bitowa" r:id="rId6" imgW="3209524" imgH="895238" progId="Paint.Picture">
                  <p:embed/>
                </p:oleObj>
              </mc:Choice>
              <mc:Fallback>
                <p:oleObj name="Obraz - mapa bitowa" r:id="rId6" imgW="3209524" imgH="895238"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75" y="5353050"/>
                        <a:ext cx="32099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9"/>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1203" name="Tytuł 1"/>
          <p:cNvSpPr>
            <a:spLocks noGrp="1"/>
          </p:cNvSpPr>
          <p:nvPr>
            <p:ph type="title" idx="4294967295"/>
          </p:nvPr>
        </p:nvSpPr>
        <p:spPr/>
        <p:txBody>
          <a:bodyPr/>
          <a:lstStyle/>
          <a:p>
            <a:r>
              <a:rPr lang="pl-PL" altLang="pl-PL"/>
              <a:t>Metodologie predykcji oceny niezawodności</a:t>
            </a:r>
          </a:p>
        </p:txBody>
      </p:sp>
      <p:graphicFrame>
        <p:nvGraphicFramePr>
          <p:cNvPr id="51204" name="Object 6"/>
          <p:cNvGraphicFramePr>
            <a:graphicFrameLocks noChangeAspect="1"/>
          </p:cNvGraphicFramePr>
          <p:nvPr/>
        </p:nvGraphicFramePr>
        <p:xfrm>
          <a:off x="685800" y="1447800"/>
          <a:ext cx="7675563" cy="4827588"/>
        </p:xfrm>
        <a:graphic>
          <a:graphicData uri="http://schemas.openxmlformats.org/presentationml/2006/ole">
            <mc:AlternateContent xmlns:mc="http://schemas.openxmlformats.org/markup-compatibility/2006">
              <mc:Choice xmlns:v="urn:schemas-microsoft-com:vml" Requires="v">
                <p:oleObj spid="_x0000_s51221" name="Obraz - mapa bitowa" r:id="rId4" imgW="8495238" imgH="5342857" progId="Paint.Picture">
                  <p:embed/>
                </p:oleObj>
              </mc:Choice>
              <mc:Fallback>
                <p:oleObj name="Obraz - mapa bitowa" r:id="rId4" imgW="8495238" imgH="5342857"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75563"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Text Box 7"/>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3251" name="Tytuł 1"/>
          <p:cNvSpPr>
            <a:spLocks noGrp="1"/>
          </p:cNvSpPr>
          <p:nvPr>
            <p:ph type="title" idx="4294967295"/>
          </p:nvPr>
        </p:nvSpPr>
        <p:spPr/>
        <p:txBody>
          <a:bodyPr/>
          <a:lstStyle/>
          <a:p>
            <a:r>
              <a:rPr lang="pl-PL" altLang="pl-PL"/>
              <a:t>Metodologie predykcji oceny niezawodności</a:t>
            </a:r>
          </a:p>
        </p:txBody>
      </p:sp>
      <p:graphicFrame>
        <p:nvGraphicFramePr>
          <p:cNvPr id="53252" name="Object 5"/>
          <p:cNvGraphicFramePr>
            <a:graphicFrameLocks noChangeAspect="1"/>
          </p:cNvGraphicFramePr>
          <p:nvPr/>
        </p:nvGraphicFramePr>
        <p:xfrm>
          <a:off x="990600" y="1447800"/>
          <a:ext cx="6172200" cy="4779963"/>
        </p:xfrm>
        <a:graphic>
          <a:graphicData uri="http://schemas.openxmlformats.org/presentationml/2006/ole">
            <mc:AlternateContent xmlns:mc="http://schemas.openxmlformats.org/markup-compatibility/2006">
              <mc:Choice xmlns:v="urn:schemas-microsoft-com:vml" Requires="v">
                <p:oleObj spid="_x0000_s53269" name="Obraz - mapa bitowa" r:id="rId4" imgW="7430537" imgH="5753903" progId="Paint.Picture">
                  <p:embed/>
                </p:oleObj>
              </mc:Choice>
              <mc:Fallback>
                <p:oleObj name="Obraz - mapa bitowa" r:id="rId4" imgW="7430537" imgH="5753903"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6172200"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Text Box 7"/>
          <p:cNvSpPr txBox="1">
            <a:spLocks noChangeArrowheads="1"/>
          </p:cNvSpPr>
          <p:nvPr/>
        </p:nvSpPr>
        <p:spPr bwMode="auto">
          <a:xfrm>
            <a:off x="0" y="63246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Eugene R. Hnatek  </a:t>
            </a:r>
            <a:r>
              <a:rPr lang="en-US" altLang="pl-PL" sz="1100">
                <a:solidFill>
                  <a:schemeClr val="bg1"/>
                </a:solidFill>
              </a:rPr>
              <a:t>Practical Reliability of Electronic Equipment and Products</a:t>
            </a:r>
            <a:endParaRPr lang="pl-PL" altLang="pl-PL" sz="11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5299" name="Tytuł 1"/>
          <p:cNvSpPr>
            <a:spLocks noGrp="1"/>
          </p:cNvSpPr>
          <p:nvPr>
            <p:ph type="title" idx="4294967295"/>
          </p:nvPr>
        </p:nvSpPr>
        <p:spPr/>
        <p:txBody>
          <a:bodyPr/>
          <a:lstStyle/>
          <a:p>
            <a:r>
              <a:rPr lang="pl-PL" altLang="pl-PL"/>
              <a:t>Metodologie predykcji oceny niezawodności</a:t>
            </a:r>
          </a:p>
        </p:txBody>
      </p:sp>
      <p:graphicFrame>
        <p:nvGraphicFramePr>
          <p:cNvPr id="55300" name="Object 5"/>
          <p:cNvGraphicFramePr>
            <a:graphicFrameLocks noChangeAspect="1"/>
          </p:cNvGraphicFramePr>
          <p:nvPr/>
        </p:nvGraphicFramePr>
        <p:xfrm>
          <a:off x="0" y="1447800"/>
          <a:ext cx="9144000" cy="4425950"/>
        </p:xfrm>
        <a:graphic>
          <a:graphicData uri="http://schemas.openxmlformats.org/presentationml/2006/ole">
            <mc:AlternateContent xmlns:mc="http://schemas.openxmlformats.org/markup-compatibility/2006">
              <mc:Choice xmlns:v="urn:schemas-microsoft-com:vml" Requires="v">
                <p:oleObj spid="_x0000_s55317" name="Obraz - mapa bitowa" r:id="rId4" imgW="9857143" imgH="4772691" progId="Paint.Picture">
                  <p:embed/>
                </p:oleObj>
              </mc:Choice>
              <mc:Fallback>
                <p:oleObj name="Obraz - mapa bitowa" r:id="rId4" imgW="9857143" imgH="477269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440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1" name="Text Box 6"/>
          <p:cNvSpPr txBox="1">
            <a:spLocks noChangeArrowheads="1"/>
          </p:cNvSpPr>
          <p:nvPr/>
        </p:nvSpPr>
        <p:spPr bwMode="auto">
          <a:xfrm>
            <a:off x="0" y="6248400"/>
            <a:ext cx="9144000" cy="3048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400">
                <a:solidFill>
                  <a:schemeClr val="bg1"/>
                </a:solidFill>
              </a:rPr>
              <a:t>Selection Guide for electronic components predictive reliability models </a:t>
            </a:r>
            <a:r>
              <a:rPr lang="en-US" altLang="pl-PL" sz="1400">
                <a:solidFill>
                  <a:schemeClr val="bg1"/>
                </a:solidFill>
              </a:rPr>
              <a:t>IR</a:t>
            </a:r>
            <a:r>
              <a:rPr lang="pl-PL" altLang="pl-PL" sz="1400">
                <a:solidFill>
                  <a:schemeClr val="bg1"/>
                </a:solidFill>
              </a:rPr>
              <a:t>d</a:t>
            </a:r>
            <a:r>
              <a:rPr lang="en-US" altLang="pl-PL" sz="1400">
                <a:solidFill>
                  <a:schemeClr val="bg1"/>
                </a:solidFill>
              </a:rPr>
              <a:t>M</a:t>
            </a:r>
            <a:endParaRPr lang="pl-PL" altLang="pl-PL" sz="14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5299" name="Tytuł 1"/>
          <p:cNvSpPr>
            <a:spLocks noGrp="1"/>
          </p:cNvSpPr>
          <p:nvPr>
            <p:ph type="title" idx="4294967295"/>
          </p:nvPr>
        </p:nvSpPr>
        <p:spPr/>
        <p:txBody>
          <a:bodyPr/>
          <a:lstStyle/>
          <a:p>
            <a:r>
              <a:rPr lang="pl-PL" altLang="pl-PL" dirty="0"/>
              <a:t>Porównanie metodologii predykcji oceny niezawodności</a:t>
            </a:r>
          </a:p>
        </p:txBody>
      </p:sp>
      <p:pic>
        <p:nvPicPr>
          <p:cNvPr id="2" name="Obraz 1">
            <a:extLst>
              <a:ext uri="{FF2B5EF4-FFF2-40B4-BE49-F238E27FC236}">
                <a16:creationId xmlns:a16="http://schemas.microsoft.com/office/drawing/2014/main" id="{EEB95C6C-7540-43B7-82EB-12904B147978}"/>
              </a:ext>
            </a:extLst>
          </p:cNvPr>
          <p:cNvPicPr>
            <a:picLocks noChangeAspect="1"/>
          </p:cNvPicPr>
          <p:nvPr/>
        </p:nvPicPr>
        <p:blipFill>
          <a:blip r:embed="rId3"/>
          <a:stretch>
            <a:fillRect/>
          </a:stretch>
        </p:blipFill>
        <p:spPr>
          <a:xfrm>
            <a:off x="323528" y="1431082"/>
            <a:ext cx="6442000" cy="4855750"/>
          </a:xfrm>
          <a:prstGeom prst="rect">
            <a:avLst/>
          </a:prstGeom>
        </p:spPr>
      </p:pic>
      <p:pic>
        <p:nvPicPr>
          <p:cNvPr id="3" name="Obraz 2">
            <a:extLst>
              <a:ext uri="{FF2B5EF4-FFF2-40B4-BE49-F238E27FC236}">
                <a16:creationId xmlns:a16="http://schemas.microsoft.com/office/drawing/2014/main" id="{E11A50C2-5BD9-47EB-B4FE-A0CE65D810F2}"/>
              </a:ext>
            </a:extLst>
          </p:cNvPr>
          <p:cNvPicPr>
            <a:picLocks noChangeAspect="1"/>
          </p:cNvPicPr>
          <p:nvPr/>
        </p:nvPicPr>
        <p:blipFill>
          <a:blip r:embed="rId4"/>
          <a:stretch>
            <a:fillRect/>
          </a:stretch>
        </p:blipFill>
        <p:spPr>
          <a:xfrm>
            <a:off x="3131840" y="1556792"/>
            <a:ext cx="5832648" cy="916088"/>
          </a:xfrm>
          <a:prstGeom prst="rect">
            <a:avLst/>
          </a:prstGeom>
        </p:spPr>
      </p:pic>
    </p:spTree>
    <p:extLst>
      <p:ext uri="{BB962C8B-B14F-4D97-AF65-F5344CB8AC3E}">
        <p14:creationId xmlns:p14="http://schemas.microsoft.com/office/powerpoint/2010/main" val="212582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7347" name="Tytuł 1"/>
          <p:cNvSpPr>
            <a:spLocks noGrp="1"/>
          </p:cNvSpPr>
          <p:nvPr>
            <p:ph type="title" idx="4294967295"/>
          </p:nvPr>
        </p:nvSpPr>
        <p:spPr/>
        <p:txBody>
          <a:bodyPr/>
          <a:lstStyle/>
          <a:p>
            <a:r>
              <a:rPr lang="pl-PL" altLang="pl-PL"/>
              <a:t>Standard MIL-HDBK-217</a:t>
            </a:r>
          </a:p>
        </p:txBody>
      </p:sp>
      <p:sp>
        <p:nvSpPr>
          <p:cNvPr id="57348" name="pole tekstowe 2"/>
          <p:cNvSpPr txBox="1">
            <a:spLocks noChangeArrowheads="1"/>
          </p:cNvSpPr>
          <p:nvPr/>
        </p:nvSpPr>
        <p:spPr bwMode="auto">
          <a:xfrm>
            <a:off x="228600" y="2362200"/>
            <a:ext cx="52260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285750">
              <a:spcBef>
                <a:spcPct val="20000"/>
              </a:spcBef>
              <a:buChar char="•"/>
              <a:defRPr sz="2400">
                <a:solidFill>
                  <a:schemeClr val="tx1"/>
                </a:solidFill>
                <a:latin typeface="Verdana" panose="020B0604030504040204" pitchFamily="34" charset="0"/>
              </a:defRPr>
            </a:lvl1pPr>
            <a:lvl2pPr marL="952500" indent="-285750">
              <a:spcBef>
                <a:spcPct val="20000"/>
              </a:spcBef>
              <a:buChar char="–"/>
              <a:defRPr sz="2200">
                <a:solidFill>
                  <a:schemeClr val="tx1"/>
                </a:solidFill>
                <a:latin typeface="Verdana" panose="020B0604030504040204" pitchFamily="34" charset="0"/>
              </a:defRPr>
            </a:lvl2pPr>
            <a:lvl3pPr marL="1371600" indent="-228600">
              <a:spcBef>
                <a:spcPct val="20000"/>
              </a:spcBef>
              <a:buChar char="•"/>
              <a:defRPr sz="2000">
                <a:solidFill>
                  <a:schemeClr val="tx1"/>
                </a:solidFill>
                <a:latin typeface="Verdana" panose="020B0604030504040204" pitchFamily="34" charset="0"/>
              </a:defRPr>
            </a:lvl3pPr>
            <a:lvl4pPr marL="1790700" indent="-228600">
              <a:spcBef>
                <a:spcPct val="20000"/>
              </a:spcBef>
              <a:buChar char="–"/>
              <a:defRPr>
                <a:solidFill>
                  <a:schemeClr val="tx1"/>
                </a:solidFill>
                <a:latin typeface="Verdana" panose="020B0604030504040204" pitchFamily="34" charset="0"/>
              </a:defRPr>
            </a:lvl4pPr>
            <a:lvl5pPr marL="2209800" indent="-228600">
              <a:spcBef>
                <a:spcPct val="20000"/>
              </a:spcBef>
              <a:buChar char="»"/>
              <a:defRPr sz="1600">
                <a:solidFill>
                  <a:schemeClr val="tx1"/>
                </a:solidFill>
                <a:latin typeface="Verdana" panose="020B0604030504040204" pitchFamily="34" charset="0"/>
              </a:defRPr>
            </a:lvl5pPr>
            <a:lvl6pPr marL="26670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31242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5814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40386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 panose="020B0604020202020204" pitchFamily="34" charset="0"/>
              </a:rPr>
              <a:t>The MIL-HDBK-217 (A issue) reliability handbook was first developed in the 1960s by the US Navy. It</a:t>
            </a:r>
            <a:r>
              <a:rPr lang="pl-PL" altLang="pl-PL" sz="1800" i="1"/>
              <a:t> </a:t>
            </a:r>
            <a:r>
              <a:rPr lang="pl-PL" altLang="pl-PL" sz="1800" i="1">
                <a:latin typeface="Helvetica" panose="020B0604020202020204" pitchFamily="34" charset="0"/>
              </a:rPr>
              <a:t>was at the time rather a reliability data base than a predictive model. The changes (from B to F) were</a:t>
            </a:r>
            <a:r>
              <a:rPr lang="pl-PL" altLang="pl-PL" sz="1800" i="1"/>
              <a:t> </a:t>
            </a:r>
            <a:r>
              <a:rPr lang="pl-PL" altLang="pl-PL" sz="1800" i="1">
                <a:latin typeface="Helvetica" panose="020B0604020202020204" pitchFamily="34" charset="0"/>
              </a:rPr>
              <a:t>developed by the RAC (Reliability Analysis Centre) of the US Air Force.</a:t>
            </a:r>
            <a:r>
              <a:rPr lang="pl-PL" altLang="pl-PL" sz="1800" i="1"/>
              <a:t> </a:t>
            </a:r>
            <a:r>
              <a:rPr lang="pl-PL" altLang="pl-PL" sz="1800" i="1">
                <a:latin typeface="Helvetica" panose="020B0604020202020204" pitchFamily="34" charset="0"/>
              </a:rPr>
              <a:t>The last version of the handbook (F issue) dates back to 1990 with an overhaul in 1995 (Notice 2). It</a:t>
            </a:r>
            <a:r>
              <a:rPr lang="pl-PL" altLang="pl-PL" sz="1800" i="1"/>
              <a:t> </a:t>
            </a:r>
            <a:r>
              <a:rPr lang="pl-PL" altLang="pl-PL" sz="1800" i="1">
                <a:latin typeface="Helvetica" panose="020B0604020202020204" pitchFamily="34" charset="0"/>
              </a:rPr>
              <a:t>has not been updated since, and is not maintained anymore. In spite of that, it is nowadays considered as an international reference.</a:t>
            </a:r>
            <a:r>
              <a:rPr lang="pl-PL" altLang="pl-PL" sz="1800" i="1"/>
              <a:t> </a:t>
            </a:r>
          </a:p>
        </p:txBody>
      </p:sp>
      <p:sp>
        <p:nvSpPr>
          <p:cNvPr id="57349" name="Text Box 5"/>
          <p:cNvSpPr txBox="1">
            <a:spLocks noChangeArrowheads="1"/>
          </p:cNvSpPr>
          <p:nvPr/>
        </p:nvSpPr>
        <p:spPr bwMode="auto">
          <a:xfrm>
            <a:off x="381000" y="3352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Oblique" charset="0"/>
              </a:rPr>
              <a:t> </a:t>
            </a:r>
          </a:p>
        </p:txBody>
      </p:sp>
      <p:pic>
        <p:nvPicPr>
          <p:cNvPr id="57350" name="Picture 9" descr="http://cv01.twirpx.net/0679/0679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42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59395" name="Tytuł 1"/>
          <p:cNvSpPr>
            <a:spLocks noGrp="1"/>
          </p:cNvSpPr>
          <p:nvPr>
            <p:ph type="title" idx="4294967295"/>
          </p:nvPr>
        </p:nvSpPr>
        <p:spPr/>
        <p:txBody>
          <a:bodyPr/>
          <a:lstStyle/>
          <a:p>
            <a:r>
              <a:rPr lang="pl-PL" altLang="pl-PL"/>
              <a:t>Standard MIL-HDBK-217</a:t>
            </a:r>
          </a:p>
        </p:txBody>
      </p:sp>
      <p:sp>
        <p:nvSpPr>
          <p:cNvPr id="59396" name="Text Box 5"/>
          <p:cNvSpPr txBox="1">
            <a:spLocks noChangeArrowheads="1"/>
          </p:cNvSpPr>
          <p:nvPr/>
        </p:nvSpPr>
        <p:spPr bwMode="auto">
          <a:xfrm>
            <a:off x="381000" y="3352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Oblique" charset="0"/>
              </a:rPr>
              <a:t> </a:t>
            </a:r>
          </a:p>
        </p:txBody>
      </p:sp>
      <p:graphicFrame>
        <p:nvGraphicFramePr>
          <p:cNvPr id="59397" name="Object 7"/>
          <p:cNvGraphicFramePr>
            <a:graphicFrameLocks noChangeAspect="1"/>
          </p:cNvGraphicFramePr>
          <p:nvPr/>
        </p:nvGraphicFramePr>
        <p:xfrm>
          <a:off x="76200" y="1447800"/>
          <a:ext cx="9067800" cy="4810125"/>
        </p:xfrm>
        <a:graphic>
          <a:graphicData uri="http://schemas.openxmlformats.org/presentationml/2006/ole">
            <mc:AlternateContent xmlns:mc="http://schemas.openxmlformats.org/markup-compatibility/2006">
              <mc:Choice xmlns:v="urn:schemas-microsoft-com:vml" Requires="v">
                <p:oleObj spid="_x0000_s59413" name="Obraz - mapa bitowa" r:id="rId4" imgW="8152381" imgH="4323810" progId="Paint.Picture">
                  <p:embed/>
                </p:oleObj>
              </mc:Choice>
              <mc:Fallback>
                <p:oleObj name="Obraz - mapa bitowa" r:id="rId4" imgW="8152381" imgH="432381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47800"/>
                        <a:ext cx="90678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31" descr="https://encrypted-tbn3.gstatic.com/images?q=tbn:ANd9GcRjwKLJ5k1HesR20WFh_3xkpZ1Hdim3v1ce1b50RnbfItKdRecP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8196" name="Tytuł 1"/>
          <p:cNvSpPr>
            <a:spLocks noGrp="1"/>
          </p:cNvSpPr>
          <p:nvPr>
            <p:ph type="title" idx="4294967295"/>
          </p:nvPr>
        </p:nvSpPr>
        <p:spPr/>
        <p:txBody>
          <a:bodyPr/>
          <a:lstStyle/>
          <a:p>
            <a:r>
              <a:rPr lang="pl-PL" altLang="pl-PL"/>
              <a:t>Cel wykładu/prezentacji</a:t>
            </a:r>
          </a:p>
        </p:txBody>
      </p:sp>
      <p:sp>
        <p:nvSpPr>
          <p:cNvPr id="8197" name="pole tekstowe 1"/>
          <p:cNvSpPr txBox="1">
            <a:spLocks noChangeArrowheads="1"/>
          </p:cNvSpPr>
          <p:nvPr/>
        </p:nvSpPr>
        <p:spPr bwMode="auto">
          <a:xfrm>
            <a:off x="152400" y="1752600"/>
            <a:ext cx="89916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spcBef>
                <a:spcPct val="0"/>
              </a:spcBef>
              <a:buFontTx/>
              <a:buNone/>
            </a:pPr>
            <a:r>
              <a:rPr lang="pl-PL" altLang="pl-PL" sz="2200" i="1">
                <a:solidFill>
                  <a:srgbClr val="000000"/>
                </a:solidFill>
                <a:latin typeface="Arial" panose="020B0604020202020204" pitchFamily="34" charset="0"/>
              </a:rPr>
              <a:t>„</a:t>
            </a:r>
            <a:r>
              <a:rPr lang="pl-PL" altLang="pl-PL" sz="2200" i="1">
                <a:solidFill>
                  <a:srgbClr val="000000"/>
                </a:solidFill>
                <a:latin typeface="Arial" panose="020B0604020202020204" pitchFamily="34" charset="0"/>
                <a:cs typeface="Arial" panose="020B0604020202020204" pitchFamily="34" charset="0"/>
              </a:rPr>
              <a:t>Prognozowanie jest trudne, zwłaszcza wtedy gdy dotyczy przyszłości</a:t>
            </a:r>
            <a:r>
              <a:rPr lang="pl-PL" altLang="pl-PL" sz="2200" i="1">
                <a:solidFill>
                  <a:srgbClr val="000000"/>
                </a:solidFill>
                <a:latin typeface="Arial" panose="020B0604020202020204" pitchFamily="34" charset="0"/>
              </a:rPr>
              <a:t>” 						</a:t>
            </a:r>
          </a:p>
          <a:p>
            <a:pPr>
              <a:spcBef>
                <a:spcPct val="0"/>
              </a:spcBef>
              <a:buFontTx/>
              <a:buNone/>
            </a:pPr>
            <a:r>
              <a:rPr lang="pl-PL" altLang="pl-PL" sz="2200" i="1">
                <a:solidFill>
                  <a:srgbClr val="000000"/>
                </a:solidFill>
                <a:latin typeface="Arial" panose="020B0604020202020204" pitchFamily="34" charset="0"/>
              </a:rPr>
              <a:t>						</a:t>
            </a:r>
            <a:r>
              <a:rPr lang="pl-PL" altLang="pl-PL" sz="2200" i="1">
                <a:solidFill>
                  <a:srgbClr val="000000"/>
                </a:solidFill>
                <a:latin typeface="Arial" panose="020B0604020202020204" pitchFamily="34" charset="0"/>
                <a:cs typeface="Arial" panose="020B0604020202020204" pitchFamily="34" charset="0"/>
              </a:rPr>
              <a:t>(Niels Bohr)</a:t>
            </a:r>
            <a:r>
              <a:rPr lang="pl-PL" altLang="pl-PL" sz="2200" b="1" i="1">
                <a:solidFill>
                  <a:schemeClr val="tx2"/>
                </a:solidFill>
              </a:rPr>
              <a:t> </a:t>
            </a:r>
            <a:endParaRPr lang="pl-PL" altLang="pl-PL" sz="2200" i="1">
              <a:solidFill>
                <a:schemeClr val="tx2"/>
              </a:solidFill>
            </a:endParaRPr>
          </a:p>
          <a:p>
            <a:pPr eaLnBrk="1" hangingPunct="1">
              <a:spcBef>
                <a:spcPct val="0"/>
              </a:spcBef>
              <a:buFontTx/>
              <a:buNone/>
            </a:pPr>
            <a:endParaRPr lang="pl-PL" altLang="pl-PL" sz="1400" i="1"/>
          </a:p>
          <a:p>
            <a:pPr eaLnBrk="1" hangingPunct="1">
              <a:spcBef>
                <a:spcPct val="0"/>
              </a:spcBef>
              <a:buFontTx/>
              <a:buNone/>
            </a:pPr>
            <a:endParaRPr lang="en-US" altLang="pl-PL" sz="1400" i="1"/>
          </a:p>
        </p:txBody>
      </p:sp>
      <p:pic>
        <p:nvPicPr>
          <p:cNvPr id="8198" name="Picture 1033" descr="https://encrypted-tbn1.gstatic.com/images?q=tbn:ANd9GcQY1gSR9Zjohg5Tm9C8N6b1xAkfACTpexVUoO85qUefMHHg4n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670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1443" name="Tytuł 1"/>
          <p:cNvSpPr>
            <a:spLocks noGrp="1"/>
          </p:cNvSpPr>
          <p:nvPr>
            <p:ph type="title" idx="4294967295"/>
          </p:nvPr>
        </p:nvSpPr>
        <p:spPr/>
        <p:txBody>
          <a:bodyPr/>
          <a:lstStyle/>
          <a:p>
            <a:r>
              <a:rPr lang="pl-PL" altLang="pl-PL"/>
              <a:t>Standard MIL-HDBK-217</a:t>
            </a:r>
          </a:p>
        </p:txBody>
      </p:sp>
      <p:sp>
        <p:nvSpPr>
          <p:cNvPr id="61444" name="Text Box 5"/>
          <p:cNvSpPr txBox="1">
            <a:spLocks noChangeArrowheads="1"/>
          </p:cNvSpPr>
          <p:nvPr/>
        </p:nvSpPr>
        <p:spPr bwMode="auto">
          <a:xfrm>
            <a:off x="381000" y="3352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Oblique" charset="0"/>
              </a:rPr>
              <a:t> </a:t>
            </a:r>
          </a:p>
        </p:txBody>
      </p:sp>
      <p:graphicFrame>
        <p:nvGraphicFramePr>
          <p:cNvPr id="61445" name="Object 7"/>
          <p:cNvGraphicFramePr>
            <a:graphicFrameLocks noChangeAspect="1"/>
          </p:cNvGraphicFramePr>
          <p:nvPr/>
        </p:nvGraphicFramePr>
        <p:xfrm>
          <a:off x="76200" y="1428750"/>
          <a:ext cx="5257800" cy="5200650"/>
        </p:xfrm>
        <a:graphic>
          <a:graphicData uri="http://schemas.openxmlformats.org/presentationml/2006/ole">
            <mc:AlternateContent xmlns:mc="http://schemas.openxmlformats.org/markup-compatibility/2006">
              <mc:Choice xmlns:v="urn:schemas-microsoft-com:vml" Requires="v">
                <p:oleObj spid="_x0000_s61466" name="Obraz - mapa bitowa" r:id="rId4" imgW="6114286" imgH="6047619" progId="Paint.Picture">
                  <p:embed/>
                </p:oleObj>
              </mc:Choice>
              <mc:Fallback>
                <p:oleObj name="Obraz - mapa bitowa" r:id="rId4" imgW="6114286" imgH="6047619"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28750"/>
                        <a:ext cx="52578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6" name="Picture 9" descr="217Pl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962400"/>
            <a:ext cx="22098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10"/>
          <p:cNvSpPr txBox="1">
            <a:spLocks noChangeArrowheads="1"/>
          </p:cNvSpPr>
          <p:nvPr/>
        </p:nvSpPr>
        <p:spPr bwMode="auto">
          <a:xfrm>
            <a:off x="5791200" y="350520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Następca MIL-HDBK-217</a:t>
            </a:r>
          </a:p>
        </p:txBody>
      </p:sp>
      <p:sp>
        <p:nvSpPr>
          <p:cNvPr id="61448" name="Text Box 13"/>
          <p:cNvSpPr txBox="1">
            <a:spLocks noChangeArrowheads="1"/>
          </p:cNvSpPr>
          <p:nvPr/>
        </p:nvSpPr>
        <p:spPr bwMode="auto">
          <a:xfrm>
            <a:off x="5729288" y="5837238"/>
            <a:ext cx="277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ale już nie za darmo...</a:t>
            </a:r>
          </a:p>
        </p:txBody>
      </p:sp>
      <p:pic>
        <p:nvPicPr>
          <p:cNvPr id="61449" name="Picture 15" descr="http://www.ux1.eu/za-fre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7596188" y="6308725"/>
            <a:ext cx="1106487" cy="17621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pl-PL" sz="300" dirty="0"/>
              <a:t>http://www.docin.com/p-448800076.html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1444" name="Text Box 5"/>
          <p:cNvSpPr txBox="1">
            <a:spLocks noChangeArrowheads="1"/>
          </p:cNvSpPr>
          <p:nvPr/>
        </p:nvSpPr>
        <p:spPr bwMode="auto">
          <a:xfrm>
            <a:off x="381000" y="3352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Oblique" charset="0"/>
              </a:rPr>
              <a:t> </a:t>
            </a:r>
          </a:p>
        </p:txBody>
      </p:sp>
      <p:pic>
        <p:nvPicPr>
          <p:cNvPr id="3" name="Obraz 2">
            <a:extLst>
              <a:ext uri="{FF2B5EF4-FFF2-40B4-BE49-F238E27FC236}">
                <a16:creationId xmlns:a16="http://schemas.microsoft.com/office/drawing/2014/main" id="{6CBDFFA3-697E-4B18-9602-AAACA81C8848}"/>
              </a:ext>
            </a:extLst>
          </p:cNvPr>
          <p:cNvPicPr>
            <a:picLocks noChangeAspect="1"/>
          </p:cNvPicPr>
          <p:nvPr/>
        </p:nvPicPr>
        <p:blipFill>
          <a:blip r:embed="rId3"/>
          <a:stretch>
            <a:fillRect/>
          </a:stretch>
        </p:blipFill>
        <p:spPr>
          <a:xfrm>
            <a:off x="622300" y="1456617"/>
            <a:ext cx="5938757" cy="4798293"/>
          </a:xfrm>
          <a:prstGeom prst="rect">
            <a:avLst/>
          </a:prstGeom>
        </p:spPr>
      </p:pic>
      <p:sp>
        <p:nvSpPr>
          <p:cNvPr id="4" name="pole tekstowe 3">
            <a:extLst>
              <a:ext uri="{FF2B5EF4-FFF2-40B4-BE49-F238E27FC236}">
                <a16:creationId xmlns:a16="http://schemas.microsoft.com/office/drawing/2014/main" id="{42941802-4BBE-43CB-9CEE-CD2EA143C19F}"/>
              </a:ext>
            </a:extLst>
          </p:cNvPr>
          <p:cNvSpPr txBox="1"/>
          <p:nvPr/>
        </p:nvSpPr>
        <p:spPr>
          <a:xfrm>
            <a:off x="3995936" y="6313731"/>
            <a:ext cx="5028941" cy="261610"/>
          </a:xfrm>
          <a:prstGeom prst="rect">
            <a:avLst/>
          </a:prstGeom>
          <a:solidFill>
            <a:srgbClr val="FFFF00"/>
          </a:solidFill>
          <a:ln>
            <a:solidFill>
              <a:schemeClr val="tx1"/>
            </a:solidFill>
          </a:ln>
        </p:spPr>
        <p:txBody>
          <a:bodyPr wrap="none" rtlCol="0">
            <a:spAutoFit/>
          </a:bodyPr>
          <a:lstStyle/>
          <a:p>
            <a:r>
              <a:rPr lang="en-US" sz="1100" dirty="0"/>
              <a:t>http://nomtbf.com/2018/01/army-memo-stop-using-mil-hdbk-217/</a:t>
            </a:r>
          </a:p>
        </p:txBody>
      </p:sp>
      <p:pic>
        <p:nvPicPr>
          <p:cNvPr id="93186" name="Picture 2" descr="http://nomtbf.com/wp-content/uploads/2011/12/cropped-NoMTBF2000x2000-500x144.jpg">
            <a:extLst>
              <a:ext uri="{FF2B5EF4-FFF2-40B4-BE49-F238E27FC236}">
                <a16:creationId xmlns:a16="http://schemas.microsoft.com/office/drawing/2014/main" id="{1566E778-3D89-487E-9C0D-B7271CE46A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489" y="5694349"/>
            <a:ext cx="1946388" cy="56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39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3491" name="Tytuł 1"/>
          <p:cNvSpPr>
            <a:spLocks noGrp="1"/>
          </p:cNvSpPr>
          <p:nvPr>
            <p:ph type="title" idx="4294967295"/>
          </p:nvPr>
        </p:nvSpPr>
        <p:spPr/>
        <p:txBody>
          <a:bodyPr/>
          <a:lstStyle/>
          <a:p>
            <a:r>
              <a:rPr lang="pl-PL" altLang="pl-PL"/>
              <a:t>Standard 217+</a:t>
            </a:r>
          </a:p>
        </p:txBody>
      </p:sp>
      <p:sp>
        <p:nvSpPr>
          <p:cNvPr id="63492" name="Text Box 4"/>
          <p:cNvSpPr txBox="1">
            <a:spLocks noChangeArrowheads="1"/>
          </p:cNvSpPr>
          <p:nvPr/>
        </p:nvSpPr>
        <p:spPr bwMode="auto">
          <a:xfrm>
            <a:off x="381000" y="335280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Oblique" charset="0"/>
              </a:rPr>
              <a:t> </a:t>
            </a:r>
          </a:p>
        </p:txBody>
      </p:sp>
      <p:graphicFrame>
        <p:nvGraphicFramePr>
          <p:cNvPr id="63493" name="Object 10"/>
          <p:cNvGraphicFramePr>
            <a:graphicFrameLocks noChangeAspect="1"/>
          </p:cNvGraphicFramePr>
          <p:nvPr/>
        </p:nvGraphicFramePr>
        <p:xfrm>
          <a:off x="525463" y="3489325"/>
          <a:ext cx="8305800" cy="2682875"/>
        </p:xfrm>
        <a:graphic>
          <a:graphicData uri="http://schemas.openxmlformats.org/presentationml/2006/ole">
            <mc:AlternateContent xmlns:mc="http://schemas.openxmlformats.org/markup-compatibility/2006">
              <mc:Choice xmlns:v="urn:schemas-microsoft-com:vml" Requires="v">
                <p:oleObj spid="_x0000_s63511" name="Obraz - mapa bitowa" r:id="rId4" imgW="8907118" imgH="2876190" progId="Paint.Picture">
                  <p:embed/>
                </p:oleObj>
              </mc:Choice>
              <mc:Fallback>
                <p:oleObj name="Obraz - mapa bitowa" r:id="rId4" imgW="8907118" imgH="2876190"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89325"/>
                        <a:ext cx="83058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4" name="Text Box 11"/>
          <p:cNvSpPr txBox="1">
            <a:spLocks noChangeArrowheads="1"/>
          </p:cNvSpPr>
          <p:nvPr/>
        </p:nvSpPr>
        <p:spPr bwMode="auto">
          <a:xfrm>
            <a:off x="0" y="1371600"/>
            <a:ext cx="9144000"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763" indent="180975">
              <a:spcBef>
                <a:spcPct val="20000"/>
              </a:spcBef>
              <a:buChar char="•"/>
              <a:defRPr sz="2400">
                <a:solidFill>
                  <a:schemeClr val="tx1"/>
                </a:solidFill>
                <a:latin typeface="Verdana" panose="020B0604030504040204" pitchFamily="34" charset="0"/>
              </a:defRPr>
            </a:lvl1pPr>
            <a:lvl2pPr marL="952500" indent="-285750">
              <a:spcBef>
                <a:spcPct val="20000"/>
              </a:spcBef>
              <a:buChar char="–"/>
              <a:defRPr sz="2200">
                <a:solidFill>
                  <a:schemeClr val="tx1"/>
                </a:solidFill>
                <a:latin typeface="Verdana" panose="020B0604030504040204" pitchFamily="34" charset="0"/>
              </a:defRPr>
            </a:lvl2pPr>
            <a:lvl3pPr marL="1371600" indent="-228600">
              <a:spcBef>
                <a:spcPct val="20000"/>
              </a:spcBef>
              <a:buChar char="•"/>
              <a:defRPr sz="2000">
                <a:solidFill>
                  <a:schemeClr val="tx1"/>
                </a:solidFill>
                <a:latin typeface="Verdana" panose="020B0604030504040204" pitchFamily="34" charset="0"/>
              </a:defRPr>
            </a:lvl3pPr>
            <a:lvl4pPr marL="1790700" indent="-228600">
              <a:spcBef>
                <a:spcPct val="20000"/>
              </a:spcBef>
              <a:buChar char="–"/>
              <a:defRPr>
                <a:solidFill>
                  <a:schemeClr val="tx1"/>
                </a:solidFill>
                <a:latin typeface="Verdana" panose="020B0604030504040204" pitchFamily="34" charset="0"/>
              </a:defRPr>
            </a:lvl4pPr>
            <a:lvl5pPr marL="2209800" indent="-228600">
              <a:spcBef>
                <a:spcPct val="20000"/>
              </a:spcBef>
              <a:buChar char="»"/>
              <a:defRPr sz="1600">
                <a:solidFill>
                  <a:schemeClr val="tx1"/>
                </a:solidFill>
                <a:latin typeface="Verdana" panose="020B0604030504040204" pitchFamily="34" charset="0"/>
              </a:defRPr>
            </a:lvl5pPr>
            <a:lvl6pPr marL="26670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31242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5814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40386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 panose="020B0604020202020204" pitchFamily="34" charset="0"/>
              </a:rPr>
              <a:t>The 217Plus reliability handbook prediction was developed by the Reliability Information Analysis</a:t>
            </a:r>
            <a:r>
              <a:rPr lang="pl-PL" altLang="pl-PL" sz="1800" i="1"/>
              <a:t> </a:t>
            </a:r>
            <a:r>
              <a:rPr lang="pl-PL" altLang="pl-PL" sz="1800" i="1">
                <a:latin typeface="Helvetica" panose="020B0604020202020204" pitchFamily="34" charset="0"/>
              </a:rPr>
              <a:t>Centre (RIAC), formerly Reliability Analysis Centre (RAC), after the last version of the MIL-HDBK-217</a:t>
            </a:r>
            <a:r>
              <a:rPr lang="pl-PL" altLang="pl-PL" sz="1800" i="1"/>
              <a:t> </a:t>
            </a:r>
            <a:r>
              <a:rPr lang="pl-PL" altLang="pl-PL" sz="1800" i="1">
                <a:latin typeface="Helvetica" panose="020B0604020202020204" pitchFamily="34" charset="0"/>
              </a:rPr>
              <a:t>reliability handbook.</a:t>
            </a:r>
            <a:r>
              <a:rPr lang="pl-PL" altLang="pl-PL" sz="1800" i="1"/>
              <a:t> </a:t>
            </a:r>
            <a:r>
              <a:rPr lang="pl-PL" altLang="pl-PL" sz="1800" i="1">
                <a:latin typeface="Helvetica" panose="020B0604020202020204" pitchFamily="34" charset="0"/>
              </a:rPr>
              <a:t>The 217Plus reliability handbook was worked out in order to answer the obsolescence problems of</a:t>
            </a:r>
            <a:r>
              <a:rPr lang="pl-PL" altLang="pl-PL" sz="1800" i="1"/>
              <a:t> </a:t>
            </a:r>
            <a:r>
              <a:rPr lang="pl-PL" altLang="pl-PL" sz="1800" i="1">
                <a:latin typeface="Helvetica" panose="020B0604020202020204" pitchFamily="34" charset="0"/>
              </a:rPr>
              <a:t>the MIL-HDBK-217 reliability handbook which is no longer maintained since the publication of the F</a:t>
            </a:r>
            <a:r>
              <a:rPr lang="pl-PL" altLang="pl-PL" sz="1800" i="1"/>
              <a:t> </a:t>
            </a:r>
            <a:r>
              <a:rPr lang="pl-PL" altLang="pl-PL" sz="1800" i="1">
                <a:latin typeface="Helvetica" panose="020B0604020202020204" pitchFamily="34" charset="0"/>
              </a:rPr>
              <a:t>version note 2 in 1995.</a:t>
            </a:r>
            <a:r>
              <a:rPr lang="pl-PL" altLang="pl-PL" sz="1800" b="1" i="1">
                <a:latin typeface="Helvetica" panose="020B0604020202020204" pitchFamily="34" charset="0"/>
              </a:rPr>
              <a:t>The 217Plus reliability handbook corresponds to the update of version 1.5 of the electronic reliability</a:t>
            </a:r>
            <a:r>
              <a:rPr lang="pl-PL" altLang="pl-PL" sz="1800" b="1" i="1"/>
              <a:t> </a:t>
            </a:r>
            <a:r>
              <a:rPr lang="pl-PL" altLang="pl-PL" sz="1800" b="1" i="1">
                <a:latin typeface="Helvetica" panose="020B0604020202020204" pitchFamily="34" charset="0"/>
              </a:rPr>
              <a:t>evaluation software called PRISM.</a:t>
            </a:r>
          </a:p>
        </p:txBody>
      </p:sp>
      <p:sp>
        <p:nvSpPr>
          <p:cNvPr id="63495" name="Text Box 13"/>
          <p:cNvSpPr txBox="1">
            <a:spLocks noChangeArrowheads="1"/>
          </p:cNvSpPr>
          <p:nvPr/>
        </p:nvSpPr>
        <p:spPr bwMode="auto">
          <a:xfrm>
            <a:off x="0" y="6172200"/>
            <a:ext cx="9144000" cy="406400"/>
          </a:xfrm>
          <a:prstGeom prst="rect">
            <a:avLst/>
          </a:prstGeom>
          <a:solidFill>
            <a:srgbClr val="00808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2000" b="1">
                <a:solidFill>
                  <a:schemeClr val="bg1"/>
                </a:solidFill>
              </a:rPr>
              <a:t>http://www.theriac.org/</a:t>
            </a:r>
            <a:endParaRPr lang="pl-PL" altLang="pl-PL" sz="3200" b="1">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5539" name="Tytuł 1"/>
          <p:cNvSpPr>
            <a:spLocks noGrp="1"/>
          </p:cNvSpPr>
          <p:nvPr>
            <p:ph type="title" idx="4294967295"/>
          </p:nvPr>
        </p:nvSpPr>
        <p:spPr/>
        <p:txBody>
          <a:bodyPr/>
          <a:lstStyle/>
          <a:p>
            <a:r>
              <a:rPr lang="pl-PL" altLang="pl-PL"/>
              <a:t>Uwzględnienie cyklu pracy</a:t>
            </a: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484313"/>
            <a:ext cx="6861175" cy="47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Text Box 6"/>
          <p:cNvSpPr txBox="1">
            <a:spLocks noChangeArrowheads="1"/>
          </p:cNvSpPr>
          <p:nvPr/>
        </p:nvSpPr>
        <p:spPr bwMode="auto">
          <a:xfrm>
            <a:off x="0" y="6248400"/>
            <a:ext cx="9144000" cy="3048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400">
                <a:solidFill>
                  <a:schemeClr val="bg1"/>
                </a:solidFill>
              </a:rPr>
              <a:t>http://www.theriac.org/DeskReference/PDFs/2009Q2/2009Q2-article3.pdf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7587" name="Tytuł 1"/>
          <p:cNvSpPr>
            <a:spLocks noGrp="1"/>
          </p:cNvSpPr>
          <p:nvPr>
            <p:ph type="title" idx="4294967295"/>
          </p:nvPr>
        </p:nvSpPr>
        <p:spPr/>
        <p:txBody>
          <a:bodyPr/>
          <a:lstStyle/>
          <a:p>
            <a:r>
              <a:rPr lang="pl-PL" altLang="pl-PL" dirty="0"/>
              <a:t>Standard CNET RDF 93 </a:t>
            </a:r>
          </a:p>
        </p:txBody>
      </p:sp>
      <p:graphicFrame>
        <p:nvGraphicFramePr>
          <p:cNvPr id="67588" name="Object 5"/>
          <p:cNvGraphicFramePr>
            <a:graphicFrameLocks noChangeAspect="1"/>
          </p:cNvGraphicFramePr>
          <p:nvPr/>
        </p:nvGraphicFramePr>
        <p:xfrm>
          <a:off x="533400" y="1524000"/>
          <a:ext cx="7942263" cy="5029200"/>
        </p:xfrm>
        <a:graphic>
          <a:graphicData uri="http://schemas.openxmlformats.org/presentationml/2006/ole">
            <mc:AlternateContent xmlns:mc="http://schemas.openxmlformats.org/markup-compatibility/2006">
              <mc:Choice xmlns:v="urn:schemas-microsoft-com:vml" Requires="v">
                <p:oleObj spid="_x0000_s67604" name="Obraz - mapa bitowa" r:id="rId4" imgW="7942857" imgH="5028571" progId="Paint.Picture">
                  <p:embed/>
                </p:oleObj>
              </mc:Choice>
              <mc:Fallback>
                <p:oleObj name="Obraz - mapa bitowa" r:id="rId4" imgW="7942857" imgH="502857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7942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69635" name="Tytuł 1"/>
          <p:cNvSpPr>
            <a:spLocks noGrp="1"/>
          </p:cNvSpPr>
          <p:nvPr>
            <p:ph type="title" idx="4294967295"/>
          </p:nvPr>
        </p:nvSpPr>
        <p:spPr/>
        <p:txBody>
          <a:bodyPr/>
          <a:lstStyle/>
          <a:p>
            <a:r>
              <a:rPr lang="pl-PL" altLang="pl-PL"/>
              <a:t>Standard RDF93</a:t>
            </a:r>
          </a:p>
        </p:txBody>
      </p:sp>
      <p:graphicFrame>
        <p:nvGraphicFramePr>
          <p:cNvPr id="69636" name="Object 5"/>
          <p:cNvGraphicFramePr>
            <a:graphicFrameLocks noChangeAspect="1"/>
          </p:cNvGraphicFramePr>
          <p:nvPr/>
        </p:nvGraphicFramePr>
        <p:xfrm>
          <a:off x="0" y="1447800"/>
          <a:ext cx="5867400" cy="5100638"/>
        </p:xfrm>
        <a:graphic>
          <a:graphicData uri="http://schemas.openxmlformats.org/presentationml/2006/ole">
            <mc:AlternateContent xmlns:mc="http://schemas.openxmlformats.org/markup-compatibility/2006">
              <mc:Choice xmlns:v="urn:schemas-microsoft-com:vml" Requires="v">
                <p:oleObj spid="_x0000_s69654" name="Obraz - mapa bitowa" r:id="rId4" imgW="6276190" imgH="5458587" progId="Paint.Picture">
                  <p:embed/>
                </p:oleObj>
              </mc:Choice>
              <mc:Fallback>
                <p:oleObj name="Obraz - mapa bitowa" r:id="rId4" imgW="6276190" imgH="545858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5867400" cy="510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Text Box 6"/>
          <p:cNvSpPr txBox="1">
            <a:spLocks noChangeArrowheads="1"/>
          </p:cNvSpPr>
          <p:nvPr/>
        </p:nvSpPr>
        <p:spPr bwMode="auto">
          <a:xfrm>
            <a:off x="6078538" y="3632200"/>
            <a:ext cx="28273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solidFill>
                  <a:srgbClr val="000000"/>
                </a:solidFill>
              </a:rPr>
              <a:t>RDF2000 </a:t>
            </a:r>
            <a:br>
              <a:rPr lang="pl-PL" altLang="pl-PL" sz="1800">
                <a:solidFill>
                  <a:srgbClr val="000000"/>
                </a:solidFill>
              </a:rPr>
            </a:br>
            <a:r>
              <a:rPr lang="pl-PL" altLang="pl-PL" sz="1800">
                <a:solidFill>
                  <a:srgbClr val="000000"/>
                </a:solidFill>
              </a:rPr>
              <a:t>(UTE-C 80-810)</a:t>
            </a:r>
          </a:p>
          <a:p>
            <a:pPr eaLnBrk="1" hangingPunct="1">
              <a:spcBef>
                <a:spcPct val="0"/>
              </a:spcBef>
              <a:buFontTx/>
              <a:buNone/>
            </a:pPr>
            <a:r>
              <a:rPr lang="pl-PL" altLang="pl-PL" sz="1800">
                <a:solidFill>
                  <a:srgbClr val="000000"/>
                </a:solidFill>
              </a:rPr>
              <a:t>TR62380 </a:t>
            </a:r>
          </a:p>
          <a:p>
            <a:pPr eaLnBrk="1" hangingPunct="1">
              <a:spcBef>
                <a:spcPct val="0"/>
              </a:spcBef>
              <a:buFontTx/>
              <a:buNone/>
            </a:pPr>
            <a:r>
              <a:rPr lang="pl-PL" altLang="pl-PL" sz="1800">
                <a:solidFill>
                  <a:srgbClr val="000000"/>
                </a:solidFill>
              </a:rPr>
              <a:t>(RDF2000 issue 2003)</a:t>
            </a:r>
            <a:r>
              <a:rPr lang="pl-PL" altLang="pl-PL" sz="1800" b="1">
                <a:latin typeface="Helvetica-Bold" charset="0"/>
              </a:rPr>
              <a:t> </a:t>
            </a:r>
          </a:p>
        </p:txBody>
      </p:sp>
      <p:sp>
        <p:nvSpPr>
          <p:cNvPr id="69638" name="Text Box 7"/>
          <p:cNvSpPr txBox="1">
            <a:spLocks noChangeArrowheads="1"/>
          </p:cNvSpPr>
          <p:nvPr/>
        </p:nvSpPr>
        <p:spPr bwMode="auto">
          <a:xfrm>
            <a:off x="6308725" y="3003550"/>
            <a:ext cx="1317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Następcy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71683" name="Tytuł 1"/>
          <p:cNvSpPr>
            <a:spLocks noGrp="1"/>
          </p:cNvSpPr>
          <p:nvPr>
            <p:ph type="title" idx="4294967295"/>
          </p:nvPr>
        </p:nvSpPr>
        <p:spPr/>
        <p:txBody>
          <a:bodyPr/>
          <a:lstStyle/>
          <a:p>
            <a:r>
              <a:rPr lang="pl-PL" altLang="pl-PL"/>
              <a:t>Standard UTE-C 80-810</a:t>
            </a:r>
          </a:p>
        </p:txBody>
      </p:sp>
      <p:sp>
        <p:nvSpPr>
          <p:cNvPr id="71684" name="Text Box 6"/>
          <p:cNvSpPr txBox="1">
            <a:spLocks noChangeArrowheads="1"/>
          </p:cNvSpPr>
          <p:nvPr/>
        </p:nvSpPr>
        <p:spPr bwMode="auto">
          <a:xfrm>
            <a:off x="6308725" y="3003550"/>
            <a:ext cx="263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t>Rozbudowany model </a:t>
            </a:r>
          </a:p>
          <a:p>
            <a:pPr eaLnBrk="1" hangingPunct="1">
              <a:spcBef>
                <a:spcPct val="0"/>
              </a:spcBef>
              <a:buFontTx/>
              <a:buNone/>
            </a:pPr>
            <a:r>
              <a:rPr lang="pl-PL" altLang="pl-PL" sz="1800"/>
              <a:t>addytywny </a:t>
            </a:r>
          </a:p>
        </p:txBody>
      </p:sp>
      <p:graphicFrame>
        <p:nvGraphicFramePr>
          <p:cNvPr id="71685" name="Object 7"/>
          <p:cNvGraphicFramePr>
            <a:graphicFrameLocks noChangeAspect="1"/>
          </p:cNvGraphicFramePr>
          <p:nvPr/>
        </p:nvGraphicFramePr>
        <p:xfrm>
          <a:off x="381000" y="1447800"/>
          <a:ext cx="5486400" cy="5095875"/>
        </p:xfrm>
        <a:graphic>
          <a:graphicData uri="http://schemas.openxmlformats.org/presentationml/2006/ole">
            <mc:AlternateContent xmlns:mc="http://schemas.openxmlformats.org/markup-compatibility/2006">
              <mc:Choice xmlns:v="urn:schemas-microsoft-com:vml" Requires="v">
                <p:oleObj spid="_x0000_s71702" name="Obraz - mapa bitowa" r:id="rId4" imgW="6144483" imgH="5706272" progId="Paint.Picture">
                  <p:embed/>
                </p:oleObj>
              </mc:Choice>
              <mc:Fallback>
                <p:oleObj name="Obraz - mapa bitowa" r:id="rId4" imgW="6144483" imgH="5706272"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54864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Elipsa 1"/>
          <p:cNvSpPr/>
          <p:nvPr/>
        </p:nvSpPr>
        <p:spPr>
          <a:xfrm>
            <a:off x="2484438" y="2636838"/>
            <a:ext cx="2159000" cy="4318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73731" name="Tytuł 1"/>
          <p:cNvSpPr>
            <a:spLocks noGrp="1"/>
          </p:cNvSpPr>
          <p:nvPr>
            <p:ph type="title" idx="4294967295"/>
          </p:nvPr>
        </p:nvSpPr>
        <p:spPr/>
        <p:txBody>
          <a:bodyPr/>
          <a:lstStyle/>
          <a:p>
            <a:r>
              <a:rPr lang="pl-PL" altLang="pl-PL"/>
              <a:t>Standard FIDES - od 2006 UTE-C 80811</a:t>
            </a:r>
          </a:p>
        </p:txBody>
      </p:sp>
      <p:sp>
        <p:nvSpPr>
          <p:cNvPr id="73732" name="Text Box 5"/>
          <p:cNvSpPr txBox="1">
            <a:spLocks noChangeArrowheads="1"/>
          </p:cNvSpPr>
          <p:nvPr/>
        </p:nvSpPr>
        <p:spPr bwMode="auto">
          <a:xfrm>
            <a:off x="0" y="1447800"/>
            <a:ext cx="914400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3675">
              <a:spcBef>
                <a:spcPct val="20000"/>
              </a:spcBef>
              <a:buChar char="•"/>
              <a:defRPr sz="2400">
                <a:solidFill>
                  <a:schemeClr val="tx1"/>
                </a:solidFill>
                <a:latin typeface="Verdana" panose="020B0604030504040204" pitchFamily="34" charset="0"/>
              </a:defRPr>
            </a:lvl1pPr>
            <a:lvl2pPr marL="952500" indent="-285750">
              <a:spcBef>
                <a:spcPct val="20000"/>
              </a:spcBef>
              <a:buChar char="–"/>
              <a:defRPr sz="2200">
                <a:solidFill>
                  <a:schemeClr val="tx1"/>
                </a:solidFill>
                <a:latin typeface="Verdana" panose="020B0604030504040204" pitchFamily="34" charset="0"/>
              </a:defRPr>
            </a:lvl2pPr>
            <a:lvl3pPr marL="1371600" indent="-228600">
              <a:spcBef>
                <a:spcPct val="20000"/>
              </a:spcBef>
              <a:buChar char="•"/>
              <a:defRPr sz="2000">
                <a:solidFill>
                  <a:schemeClr val="tx1"/>
                </a:solidFill>
                <a:latin typeface="Verdana" panose="020B0604030504040204" pitchFamily="34" charset="0"/>
              </a:defRPr>
            </a:lvl3pPr>
            <a:lvl4pPr marL="1790700" indent="-228600">
              <a:spcBef>
                <a:spcPct val="20000"/>
              </a:spcBef>
              <a:buChar char="–"/>
              <a:defRPr>
                <a:solidFill>
                  <a:schemeClr val="tx1"/>
                </a:solidFill>
                <a:latin typeface="Verdana" panose="020B0604030504040204" pitchFamily="34" charset="0"/>
              </a:defRPr>
            </a:lvl4pPr>
            <a:lvl5pPr marL="2209800" indent="-228600">
              <a:spcBef>
                <a:spcPct val="20000"/>
              </a:spcBef>
              <a:buChar char="»"/>
              <a:defRPr sz="1600">
                <a:solidFill>
                  <a:schemeClr val="tx1"/>
                </a:solidFill>
                <a:latin typeface="Verdana" panose="020B0604030504040204" pitchFamily="34" charset="0"/>
              </a:defRPr>
            </a:lvl5pPr>
            <a:lvl6pPr marL="26670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31242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5814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40386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i="1">
                <a:latin typeface="Helvetica" panose="020B0604020202020204" pitchFamily="34" charset="0"/>
              </a:rPr>
              <a:t>Reliability handbook FIDES was developed by various French companies of the aeronautical and</a:t>
            </a:r>
            <a:r>
              <a:rPr lang="pl-PL" altLang="pl-PL" sz="1800" i="1"/>
              <a:t> </a:t>
            </a:r>
            <a:r>
              <a:rPr lang="pl-PL" altLang="pl-PL" sz="1800" i="1">
                <a:latin typeface="Helvetica" panose="020B0604020202020204" pitchFamily="34" charset="0"/>
              </a:rPr>
              <a:t>military sectors under the aegis of the "D</a:t>
            </a:r>
            <a:r>
              <a:rPr lang="pl-PL" altLang="pl-PL" sz="1800" i="1"/>
              <a:t>é</a:t>
            </a:r>
            <a:r>
              <a:rPr lang="pl-PL" altLang="pl-PL" sz="1800" i="1">
                <a:latin typeface="Helvetica" panose="020B0604020202020204" pitchFamily="34" charset="0"/>
              </a:rPr>
              <a:t>l</a:t>
            </a:r>
            <a:r>
              <a:rPr lang="pl-PL" altLang="pl-PL" sz="1800" i="1"/>
              <a:t>é</a:t>
            </a:r>
            <a:r>
              <a:rPr lang="pl-PL" altLang="pl-PL" sz="1800" i="1">
                <a:latin typeface="Helvetica" panose="020B0604020202020204" pitchFamily="34" charset="0"/>
              </a:rPr>
              <a:t>gation G</a:t>
            </a:r>
            <a:r>
              <a:rPr lang="pl-PL" altLang="pl-PL" sz="1800" i="1"/>
              <a:t>é</a:t>
            </a:r>
            <a:r>
              <a:rPr lang="pl-PL" altLang="pl-PL" sz="1800" i="1">
                <a:latin typeface="Helvetica" panose="020B0604020202020204" pitchFamily="34" charset="0"/>
              </a:rPr>
              <a:t>n</a:t>
            </a:r>
            <a:r>
              <a:rPr lang="pl-PL" altLang="pl-PL" sz="1800" i="1"/>
              <a:t>é</a:t>
            </a:r>
            <a:r>
              <a:rPr lang="pl-PL" altLang="pl-PL" sz="1800" i="1">
                <a:latin typeface="Helvetica" panose="020B0604020202020204" pitchFamily="34" charset="0"/>
              </a:rPr>
              <a:t>rale pour l'Armement" (DGA). These</a:t>
            </a:r>
            <a:r>
              <a:rPr lang="pl-PL" altLang="pl-PL" sz="1800" i="1"/>
              <a:t> </a:t>
            </a:r>
            <a:r>
              <a:rPr lang="pl-PL" altLang="pl-PL" sz="1800" i="1">
                <a:latin typeface="Helvetica" panose="020B0604020202020204" pitchFamily="34" charset="0"/>
              </a:rPr>
              <a:t>companies are: AIRBUS France - Eurocopter - GIAT Industries - MBDA missile systems </a:t>
            </a:r>
            <a:r>
              <a:rPr lang="pl-PL" altLang="pl-PL" sz="1800" i="1"/>
              <a:t>–</a:t>
            </a:r>
            <a:r>
              <a:rPr lang="pl-PL" altLang="pl-PL" sz="1800" i="1">
                <a:latin typeface="Helvetica" panose="020B0604020202020204" pitchFamily="34" charset="0"/>
              </a:rPr>
              <a:t> Thales</a:t>
            </a:r>
            <a:r>
              <a:rPr lang="pl-PL" altLang="pl-PL" sz="1800" i="1"/>
              <a:t> </a:t>
            </a:r>
            <a:r>
              <a:rPr lang="pl-PL" altLang="pl-PL" sz="1800" i="1">
                <a:latin typeface="Helvetica" panose="020B0604020202020204" pitchFamily="34" charset="0"/>
              </a:rPr>
              <a:t>Airborne Systems - Thales Avionics - Thales Research &amp; Technology - Thales Underwater Systems.</a:t>
            </a:r>
            <a:r>
              <a:rPr lang="pl-PL" altLang="pl-PL" sz="1800" i="1"/>
              <a:t> </a:t>
            </a:r>
            <a:r>
              <a:rPr lang="pl-PL" altLang="pl-PL" sz="1800" i="1">
                <a:latin typeface="Helvetica" panose="020B0604020202020204" pitchFamily="34" charset="0"/>
              </a:rPr>
              <a:t>This reliability handbook was published for the first time at the beginning of 2004. An update was</a:t>
            </a:r>
            <a:r>
              <a:rPr lang="pl-PL" altLang="pl-PL" sz="1800" i="1"/>
              <a:t> </a:t>
            </a:r>
            <a:r>
              <a:rPr lang="pl-PL" altLang="pl-PL" sz="1800" i="1">
                <a:latin typeface="Helvetica" panose="020B0604020202020204" pitchFamily="34" charset="0"/>
              </a:rPr>
              <a:t>issued later that year in order to correct some minor defects.</a:t>
            </a:r>
          </a:p>
          <a:p>
            <a:pPr eaLnBrk="1" hangingPunct="1">
              <a:spcBef>
                <a:spcPct val="0"/>
              </a:spcBef>
              <a:buFontTx/>
              <a:buNone/>
            </a:pPr>
            <a:r>
              <a:rPr lang="pl-PL" altLang="pl-PL" sz="1800" i="1">
                <a:latin typeface="Helvetica" panose="020B0604020202020204" pitchFamily="34" charset="0"/>
              </a:rPr>
              <a:t>The FIDES reliability handbook is the reference handbook for the electronic components reliability</a:t>
            </a:r>
            <a:r>
              <a:rPr lang="pl-PL" altLang="pl-PL" sz="1800" i="1"/>
              <a:t> </a:t>
            </a:r>
            <a:r>
              <a:rPr lang="pl-PL" altLang="pl-PL" sz="1800" i="1">
                <a:latin typeface="Helvetica" panose="020B0604020202020204" pitchFamily="34" charset="0"/>
              </a:rPr>
              <a:t>assessment of the DGA and AIRBUS (since October 2007) projects. However, it does not enjoy an</a:t>
            </a:r>
            <a:r>
              <a:rPr lang="pl-PL" altLang="pl-PL" sz="1800" i="1"/>
              <a:t> </a:t>
            </a:r>
            <a:r>
              <a:rPr lang="pl-PL" altLang="pl-PL" sz="1800" i="1">
                <a:latin typeface="Helvetica" panose="020B0604020202020204" pitchFamily="34" charset="0"/>
              </a:rPr>
              <a:t>international recognition to date and is not often used in the industrial sectors.</a:t>
            </a:r>
          </a:p>
        </p:txBody>
      </p:sp>
      <p:sp>
        <p:nvSpPr>
          <p:cNvPr id="73733" name="Text Box 9"/>
          <p:cNvSpPr txBox="1">
            <a:spLocks noChangeArrowheads="1"/>
          </p:cNvSpPr>
          <p:nvPr/>
        </p:nvSpPr>
        <p:spPr bwMode="auto">
          <a:xfrm>
            <a:off x="0" y="5334000"/>
            <a:ext cx="9144000" cy="528638"/>
          </a:xfrm>
          <a:prstGeom prst="rect">
            <a:avLst/>
          </a:prstGeom>
          <a:solidFill>
            <a:srgbClr val="00808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2800" dirty="0">
                <a:solidFill>
                  <a:schemeClr val="bg1"/>
                </a:solidFill>
              </a:rPr>
              <a:t>http://fides-reliability.org/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75779" name="Tytuł 1"/>
          <p:cNvSpPr>
            <a:spLocks noGrp="1"/>
          </p:cNvSpPr>
          <p:nvPr>
            <p:ph type="title" idx="4294967295"/>
          </p:nvPr>
        </p:nvSpPr>
        <p:spPr/>
        <p:txBody>
          <a:bodyPr/>
          <a:lstStyle/>
          <a:p>
            <a:r>
              <a:rPr lang="pl-PL" altLang="pl-PL"/>
              <a:t>Standard FIDES - od 2006 UTE-C 80811</a:t>
            </a:r>
            <a:endParaRPr lang="pl-PL" altLang="pl-PL" b="0">
              <a:latin typeface="Helvetica" panose="020B0604020202020204" pitchFamily="34" charset="0"/>
            </a:endParaRPr>
          </a:p>
        </p:txBody>
      </p:sp>
      <p:graphicFrame>
        <p:nvGraphicFramePr>
          <p:cNvPr id="75780" name="Object 5"/>
          <p:cNvGraphicFramePr>
            <a:graphicFrameLocks noChangeAspect="1"/>
          </p:cNvGraphicFramePr>
          <p:nvPr/>
        </p:nvGraphicFramePr>
        <p:xfrm>
          <a:off x="0" y="1981200"/>
          <a:ext cx="9144000" cy="3862388"/>
        </p:xfrm>
        <a:graphic>
          <a:graphicData uri="http://schemas.openxmlformats.org/presentationml/2006/ole">
            <mc:AlternateContent xmlns:mc="http://schemas.openxmlformats.org/markup-compatibility/2006">
              <mc:Choice xmlns:v="urn:schemas-microsoft-com:vml" Requires="v">
                <p:oleObj spid="_x0000_s75796" name="Obraz - mapa bitowa" r:id="rId4" imgW="9450119" imgH="3990476" progId="Paint.Picture">
                  <p:embed/>
                </p:oleObj>
              </mc:Choice>
              <mc:Fallback>
                <p:oleObj name="Obraz - mapa bitowa" r:id="rId4" imgW="9450119" imgH="3990476"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914400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77827" name="Tytuł 1"/>
          <p:cNvSpPr>
            <a:spLocks noGrp="1"/>
          </p:cNvSpPr>
          <p:nvPr>
            <p:ph type="title" idx="4294967295"/>
          </p:nvPr>
        </p:nvSpPr>
        <p:spPr/>
        <p:txBody>
          <a:bodyPr/>
          <a:lstStyle/>
          <a:p>
            <a:r>
              <a:rPr lang="pl-PL" altLang="pl-PL"/>
              <a:t>Standard FIDES - od 2006 UTE-C 80811</a:t>
            </a:r>
          </a:p>
        </p:txBody>
      </p:sp>
      <p:graphicFrame>
        <p:nvGraphicFramePr>
          <p:cNvPr id="77828" name="Object 5"/>
          <p:cNvGraphicFramePr>
            <a:graphicFrameLocks noChangeAspect="1"/>
          </p:cNvGraphicFramePr>
          <p:nvPr/>
        </p:nvGraphicFramePr>
        <p:xfrm>
          <a:off x="0" y="1371600"/>
          <a:ext cx="5257800" cy="5249863"/>
        </p:xfrm>
        <a:graphic>
          <a:graphicData uri="http://schemas.openxmlformats.org/presentationml/2006/ole">
            <mc:AlternateContent xmlns:mc="http://schemas.openxmlformats.org/markup-compatibility/2006">
              <mc:Choice xmlns:v="urn:schemas-microsoft-com:vml" Requires="v">
                <p:oleObj spid="_x0000_s77861" name="Obraz - mapa bitowa" r:id="rId4" imgW="6076190" imgH="6066667" progId="Paint.Picture">
                  <p:embed/>
                </p:oleObj>
              </mc:Choice>
              <mc:Fallback>
                <p:oleObj name="Obraz - mapa bitowa" r:id="rId4" imgW="6076190" imgH="606666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5257800"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9" name="Object 6"/>
          <p:cNvGraphicFramePr>
            <a:graphicFrameLocks noChangeAspect="1"/>
          </p:cNvGraphicFramePr>
          <p:nvPr/>
        </p:nvGraphicFramePr>
        <p:xfrm>
          <a:off x="5334000" y="3581400"/>
          <a:ext cx="3671888" cy="2306638"/>
        </p:xfrm>
        <a:graphic>
          <a:graphicData uri="http://schemas.openxmlformats.org/presentationml/2006/ole">
            <mc:AlternateContent xmlns:mc="http://schemas.openxmlformats.org/markup-compatibility/2006">
              <mc:Choice xmlns:v="urn:schemas-microsoft-com:vml" Requires="v">
                <p:oleObj spid="_x0000_s77862" name="Obraz - mapa bitowa" r:id="rId6" imgW="6276190" imgH="3943901" progId="Paint.Picture">
                  <p:embed/>
                </p:oleObj>
              </mc:Choice>
              <mc:Fallback>
                <p:oleObj name="Obraz - mapa bitowa" r:id="rId6" imgW="6276190" imgH="3943901"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581400"/>
                        <a:ext cx="3671888"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7830" name="Picture 7" descr="http://www.ux1.eu/za-fre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1524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10243" name="Tytuł 1"/>
          <p:cNvSpPr>
            <a:spLocks noGrp="1"/>
          </p:cNvSpPr>
          <p:nvPr>
            <p:ph type="title" idx="4294967295"/>
          </p:nvPr>
        </p:nvSpPr>
        <p:spPr/>
        <p:txBody>
          <a:bodyPr/>
          <a:lstStyle/>
          <a:p>
            <a:r>
              <a:rPr lang="pl-PL" altLang="pl-PL"/>
              <a:t>Literatura</a:t>
            </a:r>
            <a:endParaRPr lang="pl-PL" altLang="pl-PL" b="0"/>
          </a:p>
        </p:txBody>
      </p:sp>
      <p:sp>
        <p:nvSpPr>
          <p:cNvPr id="29700" name="pole tekstowe 2"/>
          <p:cNvSpPr txBox="1">
            <a:spLocks noChangeArrowheads="1"/>
          </p:cNvSpPr>
          <p:nvPr/>
        </p:nvSpPr>
        <p:spPr bwMode="auto">
          <a:xfrm>
            <a:off x="3779838" y="1412875"/>
            <a:ext cx="5364162" cy="1212850"/>
          </a:xfrm>
          <a:prstGeom prst="rect">
            <a:avLst/>
          </a:prstGeom>
          <a:solidFill>
            <a:schemeClr val="accent3">
              <a:lumMod val="85000"/>
            </a:schemeClr>
          </a:solidFill>
          <a:ln>
            <a:noFill/>
          </a:ln>
        </p:spPr>
        <p:txBody>
          <a:bodyPr>
            <a:spAutoFit/>
          </a:bodyPr>
          <a:lstStyle>
            <a:lvl1pPr marL="190500" indent="-190500" eaLnBrk="0" hangingPunct="0">
              <a:spcBef>
                <a:spcPct val="20000"/>
              </a:spcBef>
              <a:buChar char="•"/>
              <a:defRPr sz="2400">
                <a:solidFill>
                  <a:schemeClr val="tx1"/>
                </a:solidFill>
                <a:latin typeface="Verdana" panose="020B0604030504040204" pitchFamily="34" charset="0"/>
              </a:defRPr>
            </a:lvl1pPr>
            <a:lvl2pPr marL="742950" indent="-285750" eaLnBrk="0" hangingPunct="0">
              <a:spcBef>
                <a:spcPct val="20000"/>
              </a:spcBef>
              <a:buChar char="–"/>
              <a:defRPr sz="2200">
                <a:solidFill>
                  <a:schemeClr val="tx1"/>
                </a:solidFill>
                <a:latin typeface="Verdana" panose="020B0604030504040204" pitchFamily="34" charset="0"/>
              </a:defRPr>
            </a:lvl2pPr>
            <a:lvl3pPr marL="1143000" indent="-228600" eaLnBrk="0" hangingPunct="0">
              <a:spcBef>
                <a:spcPct val="20000"/>
              </a:spcBef>
              <a:buChar char="•"/>
              <a:defRPr sz="2000">
                <a:solidFill>
                  <a:schemeClr val="tx1"/>
                </a:solidFill>
                <a:latin typeface="Verdana" panose="020B0604030504040204" pitchFamily="34" charset="0"/>
              </a:defRPr>
            </a:lvl3pPr>
            <a:lvl4pPr marL="1600200" indent="-228600" eaLnBrk="0" hangingPunct="0">
              <a:spcBef>
                <a:spcPct val="20000"/>
              </a:spcBef>
              <a:buChar char="–"/>
              <a:defRPr>
                <a:solidFill>
                  <a:schemeClr val="tx1"/>
                </a:solidFill>
                <a:latin typeface="Verdana" panose="020B0604030504040204" pitchFamily="34" charset="0"/>
              </a:defRPr>
            </a:lvl4pPr>
            <a:lvl5pPr marL="2057400" indent="-228600" eaLnBrk="0" hangingPunct="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defRPr/>
            </a:pPr>
            <a:r>
              <a:rPr lang="pl-PL" altLang="pl-PL" sz="1400" b="1" dirty="0">
                <a:solidFill>
                  <a:schemeClr val="bg2"/>
                </a:solidFill>
              </a:rPr>
              <a:t>Zasoby Internetu </a:t>
            </a:r>
          </a:p>
          <a:p>
            <a:pPr eaLnBrk="1" hangingPunct="1">
              <a:lnSpc>
                <a:spcPct val="130000"/>
              </a:lnSpc>
              <a:spcBef>
                <a:spcPct val="0"/>
              </a:spcBef>
              <a:buFontTx/>
              <a:buNone/>
              <a:defRPr/>
            </a:pPr>
            <a:r>
              <a:rPr lang="pl-PL" altLang="pl-PL" sz="1400" b="1" dirty="0">
                <a:solidFill>
                  <a:schemeClr val="bg2"/>
                </a:solidFill>
              </a:rPr>
              <a:t>(wyszukiwarka Google  21.02.2018)</a:t>
            </a:r>
          </a:p>
          <a:p>
            <a:pPr eaLnBrk="1" hangingPunct="1">
              <a:lnSpc>
                <a:spcPct val="130000"/>
              </a:lnSpc>
              <a:spcBef>
                <a:spcPct val="0"/>
              </a:spcBef>
              <a:defRPr/>
            </a:pPr>
            <a:r>
              <a:rPr lang="pl-PL" altLang="pl-PL" sz="1400" b="1" dirty="0">
                <a:solidFill>
                  <a:schemeClr val="bg2"/>
                </a:solidFill>
              </a:rPr>
              <a:t>„niezawodność” </a:t>
            </a:r>
            <a:r>
              <a:rPr lang="pl-PL" altLang="pl-PL" sz="1400" dirty="0">
                <a:solidFill>
                  <a:schemeClr val="bg2"/>
                </a:solidFill>
              </a:rPr>
              <a:t>Około 2 200 000 wyników (0,42 s)  </a:t>
            </a:r>
            <a:endParaRPr lang="pl-PL" altLang="pl-PL" sz="1400" b="1" dirty="0">
              <a:solidFill>
                <a:schemeClr val="bg2"/>
              </a:solidFill>
            </a:endParaRPr>
          </a:p>
          <a:p>
            <a:pPr eaLnBrk="1" hangingPunct="1">
              <a:lnSpc>
                <a:spcPct val="130000"/>
              </a:lnSpc>
              <a:spcBef>
                <a:spcPct val="0"/>
              </a:spcBef>
              <a:defRPr/>
            </a:pPr>
            <a:r>
              <a:rPr lang="pl-PL" altLang="pl-PL" sz="1400" b="1" dirty="0">
                <a:solidFill>
                  <a:schemeClr val="bg2"/>
                </a:solidFill>
              </a:rPr>
              <a:t>„</a:t>
            </a:r>
            <a:r>
              <a:rPr lang="pl-PL" altLang="pl-PL" sz="1400" b="1" dirty="0" err="1">
                <a:solidFill>
                  <a:schemeClr val="bg2"/>
                </a:solidFill>
              </a:rPr>
              <a:t>reliability</a:t>
            </a:r>
            <a:r>
              <a:rPr lang="pl-PL" altLang="pl-PL" sz="1400" b="1" dirty="0">
                <a:solidFill>
                  <a:schemeClr val="bg2"/>
                </a:solidFill>
              </a:rPr>
              <a:t>” </a:t>
            </a:r>
            <a:r>
              <a:rPr lang="pl-PL" altLang="pl-PL" sz="1400" dirty="0">
                <a:solidFill>
                  <a:schemeClr val="bg2"/>
                </a:solidFill>
              </a:rPr>
              <a:t>Około </a:t>
            </a:r>
            <a:r>
              <a:rPr lang="pl-PL" altLang="pl-PL" sz="1400" dirty="0">
                <a:solidFill>
                  <a:srgbClr val="808080"/>
                </a:solidFill>
                <a:latin typeface="Arial" panose="020B0604020202020204" pitchFamily="34" charset="0"/>
                <a:cs typeface="Arial" panose="020B0604020202020204" pitchFamily="34" charset="0"/>
              </a:rPr>
              <a:t>167 000 000 wyników (0,44 s) </a:t>
            </a:r>
            <a:r>
              <a:rPr lang="pl-PL" altLang="pl-PL" sz="1400" dirty="0">
                <a:solidFill>
                  <a:schemeClr val="bg2"/>
                </a:solidFill>
              </a:rPr>
              <a:t> </a:t>
            </a:r>
          </a:p>
        </p:txBody>
      </p:sp>
      <p:sp>
        <p:nvSpPr>
          <p:cNvPr id="10245" name="pole tekstowe 1"/>
          <p:cNvSpPr txBox="1">
            <a:spLocks noChangeArrowheads="1"/>
          </p:cNvSpPr>
          <p:nvPr/>
        </p:nvSpPr>
        <p:spPr bwMode="auto">
          <a:xfrm>
            <a:off x="107950" y="2492375"/>
            <a:ext cx="90360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1016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400" b="1"/>
              <a:t>MIL-HDBK-217F-Notice2</a:t>
            </a:r>
          </a:p>
          <a:p>
            <a:pPr eaLnBrk="1" hangingPunct="1">
              <a:spcBef>
                <a:spcPct val="0"/>
              </a:spcBef>
              <a:buFontTx/>
              <a:buNone/>
            </a:pPr>
            <a:endParaRPr lang="pl-PL" altLang="pl-PL" sz="1400" b="1"/>
          </a:p>
          <a:p>
            <a:pPr eaLnBrk="1" hangingPunct="1">
              <a:spcBef>
                <a:spcPct val="0"/>
              </a:spcBef>
              <a:buFontTx/>
              <a:buNone/>
            </a:pPr>
            <a:r>
              <a:rPr lang="pl-PL" altLang="pl-PL" sz="1400" b="1"/>
              <a:t>FIDES guide 2009 Edition A September 2010 Reliability Methodology for Electronic Systems</a:t>
            </a:r>
          </a:p>
          <a:p>
            <a:pPr eaLnBrk="1" hangingPunct="1">
              <a:spcBef>
                <a:spcPct val="0"/>
              </a:spcBef>
              <a:buFontTx/>
              <a:buNone/>
            </a:pPr>
            <a:endParaRPr lang="pl-PL" altLang="pl-PL" sz="1600"/>
          </a:p>
          <a:p>
            <a:pPr eaLnBrk="1" hangingPunct="1">
              <a:spcBef>
                <a:spcPct val="0"/>
              </a:spcBef>
            </a:pPr>
            <a:r>
              <a:rPr lang="pl-PL" altLang="pl-PL" sz="1400" i="1"/>
              <a:t>Relaibility </a:t>
            </a:r>
            <a:r>
              <a:rPr lang="en-US" altLang="pl-PL" sz="1400" i="1"/>
              <a:t>Guidelines to Understanding Reliability Prediction</a:t>
            </a:r>
            <a:r>
              <a:rPr lang="pl-PL" altLang="pl-PL" sz="1400"/>
              <a:t> Revision Date: 24 June 2005 </a:t>
            </a:r>
            <a:br>
              <a:rPr lang="pl-PL" altLang="pl-PL" sz="1400"/>
            </a:br>
            <a:r>
              <a:rPr lang="en-US" altLang="pl-PL" sz="1400"/>
              <a:t>EUROPEAN POWER SUPPLY MANUFACTURERS ASSOCIATION</a:t>
            </a:r>
            <a:br>
              <a:rPr lang="pl-PL" altLang="pl-PL" sz="1400"/>
            </a:br>
            <a:r>
              <a:rPr lang="pl-PL" altLang="pl-PL" sz="1400">
                <a:hlinkClick r:id="rId3"/>
              </a:rPr>
              <a:t>http://www.epsma.org/MTBF%20Report_24%20June%202005.pdf</a:t>
            </a:r>
            <a:endParaRPr lang="pl-PL" altLang="pl-PL" sz="1400"/>
          </a:p>
          <a:p>
            <a:pPr eaLnBrk="1" hangingPunct="1">
              <a:spcBef>
                <a:spcPct val="0"/>
              </a:spcBef>
            </a:pPr>
            <a:r>
              <a:rPr lang="pl-PL" altLang="pl-PL" sz="1400"/>
              <a:t>Norman B. Fuqua </a:t>
            </a:r>
            <a:r>
              <a:rPr lang="pl-PL" altLang="pl-PL" sz="1400" i="1"/>
              <a:t>Electronic Reliability Prediction Introduction</a:t>
            </a:r>
            <a:br>
              <a:rPr lang="pl-PL" altLang="pl-PL" sz="1400" b="1"/>
            </a:br>
            <a:r>
              <a:rPr lang="en-US" altLang="pl-PL" sz="1400">
                <a:hlinkClick r:id="rId4"/>
              </a:rPr>
              <a:t>https://src.alionscience.com/pdf/pred.pdf</a:t>
            </a:r>
            <a:endParaRPr lang="pl-PL" altLang="pl-PL" sz="1400"/>
          </a:p>
          <a:p>
            <a:pPr eaLnBrk="1" hangingPunct="1">
              <a:spcBef>
                <a:spcPct val="0"/>
              </a:spcBef>
            </a:pPr>
            <a:r>
              <a:rPr lang="pl-PL" altLang="pl-PL" sz="1400"/>
              <a:t>Alion Systm Reliability Center</a:t>
            </a:r>
            <a:br>
              <a:rPr lang="pl-PL" altLang="pl-PL" sz="1400"/>
            </a:br>
            <a:r>
              <a:rPr lang="pl-PL" altLang="pl-PL" sz="1400">
                <a:hlinkClick r:id="rId5"/>
              </a:rPr>
              <a:t>https://src.alionscience.com/src/standards.do?action=search&amp;name=General+Guidebooks%2FHandbooks&amp;cats=2059</a:t>
            </a:r>
            <a:endParaRPr lang="pl-PL" altLang="pl-PL" sz="1400"/>
          </a:p>
          <a:p>
            <a:pPr eaLnBrk="1" hangingPunct="1">
              <a:spcBef>
                <a:spcPct val="0"/>
              </a:spcBef>
            </a:pPr>
            <a:r>
              <a:rPr lang="en-US" altLang="pl-PL" sz="1400"/>
              <a:t>Reliability in Electronics</a:t>
            </a:r>
            <a:r>
              <a:rPr lang="pl-PL" altLang="pl-PL" sz="1400"/>
              <a:t> </a:t>
            </a:r>
            <a:r>
              <a:rPr lang="pl-PL" altLang="pl-PL" sz="1400">
                <a:hlinkClick r:id="rId6"/>
              </a:rPr>
              <a:t>http://www.xppower.com/pdfs/Reliability.pdf</a:t>
            </a:r>
            <a:endParaRPr lang="pl-PL" altLang="pl-PL" sz="1400"/>
          </a:p>
          <a:p>
            <a:pPr eaLnBrk="1" hangingPunct="1">
              <a:spcBef>
                <a:spcPct val="0"/>
              </a:spcBef>
            </a:pPr>
            <a:r>
              <a:rPr lang="en-US" altLang="pl-PL" sz="1400">
                <a:hlinkClick r:id="rId7"/>
              </a:rPr>
              <a:t>http://reliawiki.org/index.php/Main_Page</a:t>
            </a:r>
            <a:endParaRPr lang="pl-PL" altLang="pl-PL" sz="1400"/>
          </a:p>
          <a:p>
            <a:pPr eaLnBrk="1" hangingPunct="1">
              <a:spcBef>
                <a:spcPct val="0"/>
              </a:spcBef>
            </a:pPr>
            <a:r>
              <a:rPr lang="pl-PL" altLang="pl-PL" sz="1400"/>
              <a:t>Eugene R. Hnatek  </a:t>
            </a:r>
            <a:r>
              <a:rPr lang="en-US" altLang="pl-PL" sz="1400" i="1"/>
              <a:t>Practical Reliability of Electronic Equipment and Products</a:t>
            </a:r>
            <a:endParaRPr lang="pl-PL" altLang="pl-PL" sz="1400" i="1"/>
          </a:p>
          <a:p>
            <a:pPr eaLnBrk="1" hangingPunct="1">
              <a:spcBef>
                <a:spcPct val="0"/>
              </a:spcBef>
            </a:pPr>
            <a:r>
              <a:rPr lang="pl-PL" altLang="pl-PL" sz="1400"/>
              <a:t>Mohamed Al-Kuwaiti,Nicholas Kyriakopoulos, and Sayed Hussein.A </a:t>
            </a:r>
            <a:r>
              <a:rPr lang="pl-PL" altLang="pl-PL" sz="1400" i="1"/>
              <a:t>Comparative Analysis of Network Dependability, Fault-tolerance, Reliability, Security, and Survivability</a:t>
            </a:r>
            <a:r>
              <a:rPr lang="pl-PL" altLang="pl-PL" sz="1400"/>
              <a:t>. IEEE Communications Surveys &amp; Tutorials, 11(2):106–124, April/June 2009</a:t>
            </a:r>
            <a:endParaRPr lang="en-US" altLang="pl-PL"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79875" name="Tytuł 1"/>
          <p:cNvSpPr>
            <a:spLocks noGrp="1"/>
          </p:cNvSpPr>
          <p:nvPr>
            <p:ph type="title" idx="4294967295"/>
          </p:nvPr>
        </p:nvSpPr>
        <p:spPr/>
        <p:txBody>
          <a:bodyPr/>
          <a:lstStyle/>
          <a:p>
            <a:r>
              <a:rPr lang="pl-PL" altLang="pl-PL" dirty="0"/>
              <a:t>IEC 61709 – EN 61709</a:t>
            </a:r>
            <a:endParaRPr lang="pl-PL" altLang="pl-PL" b="0" dirty="0"/>
          </a:p>
        </p:txBody>
      </p:sp>
      <p:pic>
        <p:nvPicPr>
          <p:cNvPr id="79876"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01775"/>
            <a:ext cx="7599363" cy="226853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9877"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43275"/>
            <a:ext cx="36750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Obraz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514725"/>
            <a:ext cx="4722812" cy="28225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81923" name="Tytuł 1"/>
          <p:cNvSpPr>
            <a:spLocks noGrp="1"/>
          </p:cNvSpPr>
          <p:nvPr>
            <p:ph type="title" idx="4294967295"/>
          </p:nvPr>
        </p:nvSpPr>
        <p:spPr/>
        <p:txBody>
          <a:bodyPr/>
          <a:lstStyle/>
          <a:p>
            <a:r>
              <a:rPr lang="pl-PL" altLang="pl-PL"/>
              <a:t>Standard SN29500</a:t>
            </a:r>
            <a:r>
              <a:rPr lang="pl-PL" altLang="pl-PL" b="0"/>
              <a:t> 	</a:t>
            </a:r>
            <a:endParaRPr lang="pl-PL" altLang="pl-PL"/>
          </a:p>
        </p:txBody>
      </p:sp>
      <p:sp>
        <p:nvSpPr>
          <p:cNvPr id="81924" name="pole tekstowe 1"/>
          <p:cNvSpPr txBox="1">
            <a:spLocks noChangeArrowheads="1"/>
          </p:cNvSpPr>
          <p:nvPr/>
        </p:nvSpPr>
        <p:spPr bwMode="auto">
          <a:xfrm>
            <a:off x="0" y="1412875"/>
            <a:ext cx="9144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90500" indent="193675">
              <a:spcBef>
                <a:spcPct val="20000"/>
              </a:spcBef>
              <a:buChar char="•"/>
              <a:defRPr sz="2400">
                <a:solidFill>
                  <a:schemeClr val="tx1"/>
                </a:solidFill>
                <a:latin typeface="Verdana" panose="020B0604030504040204" pitchFamily="34" charset="0"/>
              </a:defRPr>
            </a:lvl1pPr>
            <a:lvl2pPr marL="952500" indent="-285750">
              <a:spcBef>
                <a:spcPct val="20000"/>
              </a:spcBef>
              <a:buChar char="–"/>
              <a:defRPr sz="2200">
                <a:solidFill>
                  <a:schemeClr val="tx1"/>
                </a:solidFill>
                <a:latin typeface="Verdana" panose="020B0604030504040204" pitchFamily="34" charset="0"/>
              </a:defRPr>
            </a:lvl2pPr>
            <a:lvl3pPr marL="1371600" indent="-228600">
              <a:spcBef>
                <a:spcPct val="20000"/>
              </a:spcBef>
              <a:buChar char="•"/>
              <a:defRPr sz="2000">
                <a:solidFill>
                  <a:schemeClr val="tx1"/>
                </a:solidFill>
                <a:latin typeface="Verdana" panose="020B0604030504040204" pitchFamily="34" charset="0"/>
              </a:defRPr>
            </a:lvl3pPr>
            <a:lvl4pPr marL="1790700" indent="-228600">
              <a:spcBef>
                <a:spcPct val="20000"/>
              </a:spcBef>
              <a:buChar char="–"/>
              <a:defRPr>
                <a:solidFill>
                  <a:schemeClr val="tx1"/>
                </a:solidFill>
                <a:latin typeface="Verdana" panose="020B0604030504040204" pitchFamily="34" charset="0"/>
              </a:defRPr>
            </a:lvl4pPr>
            <a:lvl5pPr marL="2209800" indent="-228600">
              <a:spcBef>
                <a:spcPct val="20000"/>
              </a:spcBef>
              <a:buChar char="»"/>
              <a:defRPr sz="1600">
                <a:solidFill>
                  <a:schemeClr val="tx1"/>
                </a:solidFill>
                <a:latin typeface="Verdana" panose="020B0604030504040204" pitchFamily="34" charset="0"/>
              </a:defRPr>
            </a:lvl5pPr>
            <a:lvl6pPr marL="26670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31242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5814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40386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US" altLang="pl-PL" sz="1800" i="1">
                <a:latin typeface="Helvetica" panose="020B0604020202020204" pitchFamily="34" charset="0"/>
              </a:rPr>
              <a:t>SN 29500 provides frequently updated failure rate data at reference conditions and stress models necessary for parts count and parts stress predictions. The reference conditions adopted are typical for the majority of applications of components in equipment. </a:t>
            </a:r>
          </a:p>
          <a:p>
            <a:pPr eaLnBrk="1" hangingPunct="1">
              <a:spcBef>
                <a:spcPct val="0"/>
              </a:spcBef>
              <a:buFontTx/>
              <a:buNone/>
            </a:pPr>
            <a:r>
              <a:rPr lang="en-US" altLang="pl-PL" sz="1800" i="1">
                <a:latin typeface="Helvetica" panose="020B0604020202020204" pitchFamily="34" charset="0"/>
              </a:rPr>
              <a:t>Under these circumstances parts count analysis should result in realistic predictions. The stress models described in this standard are used as a basis for conversion of the failure rate data at reference conditions to the actual operating conditions in the case that operating conditions differ significant from reference conditions 	</a:t>
            </a:r>
          </a:p>
          <a:p>
            <a:pPr eaLnBrk="1" hangingPunct="1">
              <a:spcBef>
                <a:spcPct val="0"/>
              </a:spcBef>
              <a:buFontTx/>
              <a:buNone/>
            </a:pPr>
            <a:endParaRPr lang="pl-PL" altLang="pl-PL" sz="1800" i="1">
              <a:latin typeface="Helvetica"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83971" name="Tytuł 1"/>
          <p:cNvSpPr>
            <a:spLocks noGrp="1"/>
          </p:cNvSpPr>
          <p:nvPr>
            <p:ph type="title" idx="4294967295"/>
          </p:nvPr>
        </p:nvSpPr>
        <p:spPr/>
        <p:txBody>
          <a:bodyPr/>
          <a:lstStyle/>
          <a:p>
            <a:r>
              <a:rPr lang="pl-PL" altLang="pl-PL"/>
              <a:t>Porównanie standardów </a:t>
            </a:r>
            <a:endParaRPr lang="pl-PL" altLang="pl-PL" b="0"/>
          </a:p>
        </p:txBody>
      </p:sp>
      <p:graphicFrame>
        <p:nvGraphicFramePr>
          <p:cNvPr id="83972" name="Object 5"/>
          <p:cNvGraphicFramePr>
            <a:graphicFrameLocks noChangeAspect="1"/>
          </p:cNvGraphicFramePr>
          <p:nvPr/>
        </p:nvGraphicFramePr>
        <p:xfrm>
          <a:off x="838200" y="1447800"/>
          <a:ext cx="7543800" cy="5072063"/>
        </p:xfrm>
        <a:graphic>
          <a:graphicData uri="http://schemas.openxmlformats.org/presentationml/2006/ole">
            <mc:AlternateContent xmlns:mc="http://schemas.openxmlformats.org/markup-compatibility/2006">
              <mc:Choice xmlns:v="urn:schemas-microsoft-com:vml" Requires="v">
                <p:oleObj spid="_x0000_s83988" name="Obraz - mapa bitowa" r:id="rId4" imgW="8116433" imgH="5458587" progId="Paint.Picture">
                  <p:embed/>
                </p:oleObj>
              </mc:Choice>
              <mc:Fallback>
                <p:oleObj name="Obraz - mapa bitowa" r:id="rId4" imgW="8116433" imgH="545858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54380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86019" name="Tytuł 1"/>
          <p:cNvSpPr>
            <a:spLocks noGrp="1"/>
          </p:cNvSpPr>
          <p:nvPr>
            <p:ph type="title" idx="4294967295"/>
          </p:nvPr>
        </p:nvSpPr>
        <p:spPr/>
        <p:txBody>
          <a:bodyPr/>
          <a:lstStyle/>
          <a:p>
            <a:r>
              <a:rPr lang="pl-PL" altLang="pl-PL"/>
              <a:t>Porównanie standardów </a:t>
            </a:r>
            <a:endParaRPr lang="pl-PL" altLang="pl-PL" b="0"/>
          </a:p>
        </p:txBody>
      </p:sp>
      <p:pic>
        <p:nvPicPr>
          <p:cNvPr id="860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315200"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92163" name="Tytuł 1"/>
          <p:cNvSpPr>
            <a:spLocks noGrp="1"/>
          </p:cNvSpPr>
          <p:nvPr>
            <p:ph type="title"/>
          </p:nvPr>
        </p:nvSpPr>
        <p:spPr>
          <a:xfrm>
            <a:off x="1547813" y="188913"/>
            <a:ext cx="7138987" cy="941387"/>
          </a:xfrm>
        </p:spPr>
        <p:txBody>
          <a:bodyPr/>
          <a:lstStyle/>
          <a:p>
            <a:r>
              <a:rPr lang="pl-PL" altLang="pl-PL" dirty="0"/>
              <a:t>Predykcja niezawodności</a:t>
            </a:r>
          </a:p>
        </p:txBody>
      </p:sp>
      <p:pic>
        <p:nvPicPr>
          <p:cNvPr id="93186" name="Picture 2" descr="Znalezione obrazy dla zapytania Lambda predict brochure">
            <a:extLst>
              <a:ext uri="{FF2B5EF4-FFF2-40B4-BE49-F238E27FC236}">
                <a16:creationId xmlns:a16="http://schemas.microsoft.com/office/drawing/2014/main" id="{08958B58-AC0F-40AA-8A1C-21FBCEB33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827" y="2259185"/>
            <a:ext cx="5405895" cy="4077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ildeanalysis.co.uk/system/photos/1333/preview/reliability_case_study_8.JPG?1282653484">
            <a:extLst>
              <a:ext uri="{FF2B5EF4-FFF2-40B4-BE49-F238E27FC236}">
                <a16:creationId xmlns:a16="http://schemas.microsoft.com/office/drawing/2014/main" id="{AD2A15D9-B22E-4FC0-AD6D-3CFE0ADCC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 y="2890104"/>
            <a:ext cx="3600400"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id="{34B1A6E8-AA92-47D8-AD6C-0F0494CFD0C3}"/>
              </a:ext>
            </a:extLst>
          </p:cNvPr>
          <p:cNvSpPr txBox="1"/>
          <p:nvPr/>
        </p:nvSpPr>
        <p:spPr>
          <a:xfrm>
            <a:off x="251520" y="1649226"/>
            <a:ext cx="6336704" cy="1477328"/>
          </a:xfrm>
          <a:prstGeom prst="rect">
            <a:avLst/>
          </a:prstGeom>
          <a:noFill/>
        </p:spPr>
        <p:txBody>
          <a:bodyPr wrap="square" rtlCol="0">
            <a:spAutoFit/>
          </a:bodyPr>
          <a:lstStyle/>
          <a:p>
            <a:r>
              <a:rPr lang="pl-PL" dirty="0"/>
              <a:t>Środowisko </a:t>
            </a:r>
            <a:r>
              <a:rPr lang="pl-PL" i="1" dirty="0" err="1"/>
              <a:t>LambdaPredict</a:t>
            </a:r>
            <a:r>
              <a:rPr lang="pl-PL" dirty="0"/>
              <a:t> </a:t>
            </a:r>
            <a:r>
              <a:rPr lang="pl-PL" dirty="0" err="1"/>
              <a:t>Reliasoft</a:t>
            </a:r>
            <a:r>
              <a:rPr lang="pl-PL" dirty="0"/>
              <a:t>(</a:t>
            </a:r>
            <a:r>
              <a:rPr lang="pl-PL" dirty="0" err="1"/>
              <a:t>HBMPrensia</a:t>
            </a:r>
            <a:r>
              <a:rPr lang="pl-PL" dirty="0"/>
              <a:t>)</a:t>
            </a:r>
          </a:p>
          <a:p>
            <a:r>
              <a:rPr lang="pl-PL" dirty="0"/>
              <a:t>Metodologie predykcji MTBF:</a:t>
            </a:r>
          </a:p>
          <a:p>
            <a:pPr marL="285750" indent="-285750">
              <a:buFont typeface="Arial" panose="020B0604020202020204" pitchFamily="34" charset="0"/>
              <a:buChar char="•"/>
            </a:pPr>
            <a:r>
              <a:rPr lang="pl-PL" dirty="0"/>
              <a:t>MIL-HDBK-217F</a:t>
            </a:r>
          </a:p>
          <a:p>
            <a:pPr marL="285750" indent="-285750">
              <a:buFont typeface="Arial" panose="020B0604020202020204" pitchFamily="34" charset="0"/>
              <a:buChar char="•"/>
            </a:pPr>
            <a:r>
              <a:rPr lang="pl-PL" dirty="0"/>
              <a:t>FIDES</a:t>
            </a:r>
          </a:p>
          <a:p>
            <a:pPr marL="285750" indent="-285750">
              <a:buFont typeface="Arial" panose="020B0604020202020204" pitchFamily="34" charset="0"/>
              <a:buChar char="•"/>
            </a:pPr>
            <a:r>
              <a:rPr lang="pl-PL"/>
              <a:t>SN 29500</a:t>
            </a:r>
            <a:endParaRPr lang="pl-PL" dirty="0"/>
          </a:p>
        </p:txBody>
      </p:sp>
      <p:pic>
        <p:nvPicPr>
          <p:cNvPr id="3" name="Obraz 2">
            <a:extLst>
              <a:ext uri="{FF2B5EF4-FFF2-40B4-BE49-F238E27FC236}">
                <a16:creationId xmlns:a16="http://schemas.microsoft.com/office/drawing/2014/main" id="{AA11F7EC-15A2-4F19-B7C6-F773FF6D42C0}"/>
              </a:ext>
            </a:extLst>
          </p:cNvPr>
          <p:cNvPicPr>
            <a:picLocks noChangeAspect="1"/>
          </p:cNvPicPr>
          <p:nvPr/>
        </p:nvPicPr>
        <p:blipFill>
          <a:blip r:embed="rId5"/>
          <a:stretch>
            <a:fillRect/>
          </a:stretch>
        </p:blipFill>
        <p:spPr>
          <a:xfrm>
            <a:off x="9913" y="4653136"/>
            <a:ext cx="3538788" cy="1959604"/>
          </a:xfrm>
          <a:prstGeom prst="rect">
            <a:avLst/>
          </a:prstGeom>
        </p:spPr>
      </p:pic>
      <p:pic>
        <p:nvPicPr>
          <p:cNvPr id="4" name="Obraz 3">
            <a:extLst>
              <a:ext uri="{FF2B5EF4-FFF2-40B4-BE49-F238E27FC236}">
                <a16:creationId xmlns:a16="http://schemas.microsoft.com/office/drawing/2014/main" id="{5FCF3788-5376-48D9-BAE5-AB7D474D8F39}"/>
              </a:ext>
            </a:extLst>
          </p:cNvPr>
          <p:cNvPicPr>
            <a:picLocks noChangeAspect="1"/>
          </p:cNvPicPr>
          <p:nvPr/>
        </p:nvPicPr>
        <p:blipFill>
          <a:blip r:embed="rId6"/>
          <a:stretch>
            <a:fillRect/>
          </a:stretch>
        </p:blipFill>
        <p:spPr>
          <a:xfrm>
            <a:off x="6569888" y="1543258"/>
            <a:ext cx="2419125" cy="632760"/>
          </a:xfrm>
          <a:prstGeom prst="rect">
            <a:avLst/>
          </a:prstGeom>
        </p:spPr>
      </p:pic>
    </p:spTree>
    <p:extLst>
      <p:ext uri="{BB962C8B-B14F-4D97-AF65-F5344CB8AC3E}">
        <p14:creationId xmlns:p14="http://schemas.microsoft.com/office/powerpoint/2010/main" val="1818645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88067" name="Tytuł 1"/>
          <p:cNvSpPr>
            <a:spLocks noGrp="1"/>
          </p:cNvSpPr>
          <p:nvPr>
            <p:ph type="title" idx="4294967295"/>
          </p:nvPr>
        </p:nvSpPr>
        <p:spPr/>
        <p:txBody>
          <a:bodyPr/>
          <a:lstStyle/>
          <a:p>
            <a:r>
              <a:rPr lang="pl-PL" altLang="pl-PL"/>
              <a:t>Kalkulatory MTBF</a:t>
            </a:r>
            <a:endParaRPr lang="pl-PL" altLang="pl-PL" b="0"/>
          </a:p>
        </p:txBody>
      </p:sp>
      <p:sp>
        <p:nvSpPr>
          <p:cNvPr id="88068" name="Text Box 9"/>
          <p:cNvSpPr txBox="1">
            <a:spLocks noChangeArrowheads="1"/>
          </p:cNvSpPr>
          <p:nvPr/>
        </p:nvSpPr>
        <p:spPr bwMode="auto">
          <a:xfrm>
            <a:off x="0" y="1428750"/>
            <a:ext cx="9144000" cy="346075"/>
          </a:xfrm>
          <a:prstGeom prst="rect">
            <a:avLst/>
          </a:prstGeom>
          <a:solidFill>
            <a:srgbClr val="00808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600">
                <a:solidFill>
                  <a:schemeClr val="bg1"/>
                </a:solidFill>
              </a:rPr>
              <a:t>http://aldservice.com/en/download/download-reliability-and-safety-software.html</a:t>
            </a:r>
          </a:p>
        </p:txBody>
      </p:sp>
      <p:pic>
        <p:nvPicPr>
          <p:cNvPr id="880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51911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2924175"/>
            <a:ext cx="51720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90115" name="Tytuł 1"/>
          <p:cNvSpPr>
            <a:spLocks noGrp="1"/>
          </p:cNvSpPr>
          <p:nvPr>
            <p:ph type="title" idx="4294967295"/>
          </p:nvPr>
        </p:nvSpPr>
        <p:spPr/>
        <p:txBody>
          <a:bodyPr/>
          <a:lstStyle/>
          <a:p>
            <a:r>
              <a:rPr lang="pl-PL" altLang="pl-PL"/>
              <a:t>Przykłady analizy FMEDA</a:t>
            </a:r>
            <a:endParaRPr lang="pl-PL" altLang="pl-PL" b="0"/>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00425"/>
            <a:ext cx="4068763"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49425"/>
            <a:ext cx="4895850"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92163" name="Tytuł 1"/>
          <p:cNvSpPr>
            <a:spLocks noGrp="1"/>
          </p:cNvSpPr>
          <p:nvPr>
            <p:ph type="title"/>
          </p:nvPr>
        </p:nvSpPr>
        <p:spPr>
          <a:xfrm>
            <a:off x="1547813" y="188913"/>
            <a:ext cx="7138987" cy="941387"/>
          </a:xfrm>
        </p:spPr>
        <p:txBody>
          <a:bodyPr/>
          <a:lstStyle/>
          <a:p>
            <a:r>
              <a:rPr lang="pl-PL" altLang="pl-PL"/>
              <a:t>Dziękujemy…</a:t>
            </a:r>
          </a:p>
        </p:txBody>
      </p:sp>
      <p:graphicFrame>
        <p:nvGraphicFramePr>
          <p:cNvPr id="92164" name="Object 34"/>
          <p:cNvGraphicFramePr>
            <a:graphicFrameLocks/>
          </p:cNvGraphicFramePr>
          <p:nvPr/>
        </p:nvGraphicFramePr>
        <p:xfrm>
          <a:off x="4675188" y="3300413"/>
          <a:ext cx="3249612" cy="2865437"/>
        </p:xfrm>
        <a:graphic>
          <a:graphicData uri="http://schemas.openxmlformats.org/presentationml/2006/ole">
            <mc:AlternateContent xmlns:mc="http://schemas.openxmlformats.org/markup-compatibility/2006">
              <mc:Choice xmlns:v="urn:schemas-microsoft-com:vml" Requires="v">
                <p:oleObj spid="_x0000_s92182" name="Klip" r:id="rId4" imgW="5281613" imgH="4662488" progId="MS_ClipArt_Gallery.2">
                  <p:embed/>
                </p:oleObj>
              </mc:Choice>
              <mc:Fallback>
                <p:oleObj name="Klip" r:id="rId4" imgW="5281613" imgH="4662488" progId="MS_ClipArt_Gallery.2">
                  <p:embed/>
                  <p:pic>
                    <p:nvPicPr>
                      <p:cNvPr id="0" name="Object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188" y="3300413"/>
                        <a:ext cx="3249612"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AutoShape 35"/>
          <p:cNvSpPr>
            <a:spLocks noChangeArrowheads="1"/>
          </p:cNvSpPr>
          <p:nvPr/>
        </p:nvSpPr>
        <p:spPr bwMode="auto">
          <a:xfrm flipH="1">
            <a:off x="611188" y="1989138"/>
            <a:ext cx="5664200" cy="1655762"/>
          </a:xfrm>
          <a:prstGeom prst="wedgeEllipseCallout">
            <a:avLst>
              <a:gd name="adj1" fmla="val -47454"/>
              <a:gd name="adj2" fmla="val 51338"/>
            </a:avLst>
          </a:prstGeom>
          <a:solidFill>
            <a:schemeClr val="bg1"/>
          </a:solidFill>
          <a:ln w="9525">
            <a:solidFill>
              <a:schemeClr val="tx1"/>
            </a:solidFill>
            <a:miter lim="800000"/>
            <a:headEnd/>
            <a:tailEnd/>
          </a:ln>
        </p:spPr>
        <p:txBody>
          <a:bodyPr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endParaRPr lang="pl-PL" altLang="pl-PL" sz="3200"/>
          </a:p>
        </p:txBody>
      </p:sp>
      <p:sp>
        <p:nvSpPr>
          <p:cNvPr id="92166" name="Rectangle 36"/>
          <p:cNvSpPr>
            <a:spLocks noChangeArrowheads="1"/>
          </p:cNvSpPr>
          <p:nvPr/>
        </p:nvSpPr>
        <p:spPr bwMode="auto">
          <a:xfrm>
            <a:off x="971550" y="2005013"/>
            <a:ext cx="530383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2800"/>
              <a:t>Dziękuję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12291" name="Tytuł 1"/>
          <p:cNvSpPr>
            <a:spLocks noGrp="1"/>
          </p:cNvSpPr>
          <p:nvPr>
            <p:ph type="title" idx="4294967295"/>
          </p:nvPr>
        </p:nvSpPr>
        <p:spPr/>
        <p:txBody>
          <a:bodyPr/>
          <a:lstStyle/>
          <a:p>
            <a:r>
              <a:rPr lang="pl-PL" altLang="pl-PL"/>
              <a:t>Niezawodność systemów elektronicznych</a:t>
            </a:r>
            <a:endParaRPr lang="pl-PL" altLang="pl-PL" b="0"/>
          </a:p>
        </p:txBody>
      </p:sp>
      <p:sp>
        <p:nvSpPr>
          <p:cNvPr id="12292" name="pole tekstowe 2"/>
          <p:cNvSpPr txBox="1">
            <a:spLocks noChangeArrowheads="1"/>
          </p:cNvSpPr>
          <p:nvPr/>
        </p:nvSpPr>
        <p:spPr bwMode="auto">
          <a:xfrm>
            <a:off x="250825" y="1484313"/>
            <a:ext cx="9036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600" b="1"/>
              <a:t>Rozkład przyczyn uszkodzeń</a:t>
            </a:r>
            <a:endParaRPr lang="pl-PL" altLang="pl-PL" sz="2000"/>
          </a:p>
        </p:txBody>
      </p:sp>
      <p:pic>
        <p:nvPicPr>
          <p:cNvPr id="12293" name="Picture 8" descr="Electronic Component Failure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8605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post2-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136900"/>
            <a:ext cx="3714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0" y="62484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100">
                <a:solidFill>
                  <a:schemeClr val="bg1"/>
                </a:solidFill>
              </a:rPr>
              <a:t>http://blogs.mentor.com/micred/blog/2010/11/16/how-thermal-testing-can-help-increase-reliability-of-electronic-systems/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14339" name="Tytuł 1"/>
          <p:cNvSpPr>
            <a:spLocks noGrp="1"/>
          </p:cNvSpPr>
          <p:nvPr>
            <p:ph type="title" idx="4294967295"/>
          </p:nvPr>
        </p:nvSpPr>
        <p:spPr>
          <a:xfrm>
            <a:off x="1563688" y="188913"/>
            <a:ext cx="7138987" cy="1223962"/>
          </a:xfrm>
        </p:spPr>
        <p:txBody>
          <a:bodyPr/>
          <a:lstStyle/>
          <a:p>
            <a:r>
              <a:rPr lang="pl-PL" altLang="pl-PL"/>
              <a:t>Niezawodność systemów elektronicznych</a:t>
            </a:r>
            <a:br>
              <a:rPr lang="pl-PL" altLang="pl-PL"/>
            </a:br>
            <a:r>
              <a:rPr lang="pl-PL" altLang="pl-PL" sz="1600"/>
              <a:t>– bardzo szerokie zagadnienie, wiele uznawanych metodologii i różnych standardów</a:t>
            </a:r>
            <a:endParaRPr lang="pl-PL" altLang="pl-PL" sz="1600" b="0"/>
          </a:p>
        </p:txBody>
      </p:sp>
      <p:sp>
        <p:nvSpPr>
          <p:cNvPr id="14340" name="pole tekstowe 2"/>
          <p:cNvSpPr txBox="1">
            <a:spLocks noChangeArrowheads="1"/>
          </p:cNvSpPr>
          <p:nvPr/>
        </p:nvSpPr>
        <p:spPr bwMode="auto">
          <a:xfrm>
            <a:off x="107950" y="1412875"/>
            <a:ext cx="9036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30000"/>
              </a:lnSpc>
              <a:spcBef>
                <a:spcPct val="0"/>
              </a:spcBef>
              <a:buFontTx/>
              <a:buNone/>
            </a:pPr>
            <a:r>
              <a:rPr lang="pl-PL" altLang="pl-PL" sz="1600" b="1"/>
              <a:t>tekst</a:t>
            </a:r>
            <a:endParaRPr lang="pl-PL" altLang="pl-PL" sz="2000"/>
          </a:p>
        </p:txBody>
      </p:sp>
      <p:pic>
        <p:nvPicPr>
          <p:cNvPr id="14341" name="Picture 6" descr="https://www.semiwiki.com/forum/content/attachments/6412d1362847057-iroc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33575"/>
            <a:ext cx="444658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https://www.semiwiki.com/forum/content/attachments/6411d1362847056-iroc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05138"/>
            <a:ext cx="41306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pole tekstowe 1"/>
          <p:cNvSpPr txBox="1">
            <a:spLocks noChangeArrowheads="1"/>
          </p:cNvSpPr>
          <p:nvPr/>
        </p:nvSpPr>
        <p:spPr bwMode="auto">
          <a:xfrm>
            <a:off x="0" y="6248400"/>
            <a:ext cx="9144000" cy="26035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100">
                <a:solidFill>
                  <a:schemeClr val="bg1"/>
                </a:solidFill>
              </a:rPr>
              <a:t>https://www.semiwiki.com/forum/content/2120-reliability-new-power.html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16387" name="Tytuł 1"/>
          <p:cNvSpPr>
            <a:spLocks noGrp="1"/>
          </p:cNvSpPr>
          <p:nvPr>
            <p:ph type="title" idx="4294967295"/>
          </p:nvPr>
        </p:nvSpPr>
        <p:spPr/>
        <p:txBody>
          <a:bodyPr/>
          <a:lstStyle/>
          <a:p>
            <a:r>
              <a:rPr lang="pl-PL" altLang="pl-PL"/>
              <a:t>Krzywa wannowa – powszechna ale….</a:t>
            </a:r>
            <a:endParaRPr lang="pl-PL" altLang="pl-PL" b="0"/>
          </a:p>
        </p:txBody>
      </p:sp>
      <p:pic>
        <p:nvPicPr>
          <p:cNvPr id="16388" name="Picture 8" descr="File:Bathtub 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57338"/>
            <a:ext cx="427355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pole tekstowe 1"/>
          <p:cNvSpPr txBox="1">
            <a:spLocks noChangeArrowheads="1"/>
          </p:cNvSpPr>
          <p:nvPr/>
        </p:nvSpPr>
        <p:spPr bwMode="auto">
          <a:xfrm>
            <a:off x="9525" y="5033963"/>
            <a:ext cx="91344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en-US" altLang="pl-PL" sz="1400" i="1"/>
              <a:t>Quality </a:t>
            </a:r>
            <a:r>
              <a:rPr lang="pl-PL" altLang="pl-PL" sz="1400" i="1"/>
              <a:t>		</a:t>
            </a:r>
            <a:r>
              <a:rPr lang="en-US" altLang="pl-PL" sz="1400" i="1"/>
              <a:t>Unrelated to stress </a:t>
            </a:r>
            <a:r>
              <a:rPr lang="pl-PL" altLang="pl-PL" sz="1400" i="1"/>
              <a:t>		</a:t>
            </a:r>
            <a:r>
              <a:rPr lang="en-US" altLang="pl-PL" sz="1400" i="1"/>
              <a:t>Eliminated by inspection process and</a:t>
            </a:r>
            <a:r>
              <a:rPr lang="pl-PL" altLang="pl-PL" sz="1400" i="1"/>
              <a:t> Not time-					dependent process improvements</a:t>
            </a:r>
          </a:p>
          <a:p>
            <a:pPr eaLnBrk="1" hangingPunct="1">
              <a:spcBef>
                <a:spcPct val="0"/>
              </a:spcBef>
              <a:buFontTx/>
              <a:buNone/>
            </a:pPr>
            <a:r>
              <a:rPr lang="en-US" altLang="pl-PL" sz="1400" i="1"/>
              <a:t>Reliability </a:t>
            </a:r>
            <a:r>
              <a:rPr lang="pl-PL" altLang="pl-PL" sz="1400" i="1"/>
              <a:t>	</a:t>
            </a:r>
            <a:r>
              <a:rPr lang="en-US" altLang="pl-PL" sz="1400" i="1"/>
              <a:t>Stress-dependent </a:t>
            </a:r>
            <a:r>
              <a:rPr lang="pl-PL" altLang="pl-PL" sz="1400" i="1"/>
              <a:t>		</a:t>
            </a:r>
            <a:r>
              <a:rPr lang="en-US" altLang="pl-PL" sz="1400" i="1"/>
              <a:t>Eliminated by screening</a:t>
            </a:r>
          </a:p>
          <a:p>
            <a:pPr eaLnBrk="1" hangingPunct="1">
              <a:spcBef>
                <a:spcPct val="0"/>
              </a:spcBef>
              <a:buFontTx/>
              <a:buNone/>
            </a:pPr>
            <a:r>
              <a:rPr lang="en-US" altLang="pl-PL" sz="1400" i="1"/>
              <a:t>Wearout </a:t>
            </a:r>
            <a:r>
              <a:rPr lang="pl-PL" altLang="pl-PL" sz="1400" i="1"/>
              <a:t>		</a:t>
            </a:r>
            <a:r>
              <a:rPr lang="en-US" altLang="pl-PL" sz="1400" i="1"/>
              <a:t>Time-dependent </a:t>
            </a:r>
            <a:r>
              <a:rPr lang="pl-PL" altLang="pl-PL" sz="1400" i="1"/>
              <a:t>		</a:t>
            </a:r>
            <a:r>
              <a:rPr lang="en-US" altLang="pl-PL" sz="1400" i="1"/>
              <a:t>Eliminated by replacement, part design, or</a:t>
            </a:r>
            <a:r>
              <a:rPr lang="pl-PL" altLang="pl-PL" sz="1400" i="1"/>
              <a:t> new 					source</a:t>
            </a:r>
          </a:p>
          <a:p>
            <a:pPr eaLnBrk="1" hangingPunct="1">
              <a:spcBef>
                <a:spcPct val="0"/>
              </a:spcBef>
              <a:buFontTx/>
              <a:buNone/>
            </a:pPr>
            <a:r>
              <a:rPr lang="en-US" altLang="pl-PL" sz="1400" i="1"/>
              <a:t>Design </a:t>
            </a:r>
            <a:r>
              <a:rPr lang="pl-PL" altLang="pl-PL" sz="1400" i="1"/>
              <a:t>		</a:t>
            </a:r>
            <a:r>
              <a:rPr lang="en-US" altLang="pl-PL" sz="1400" i="1"/>
              <a:t>May be stress- and/or time</a:t>
            </a:r>
            <a:r>
              <a:rPr lang="pl-PL" altLang="pl-PL" sz="1400" i="1"/>
              <a:t>	</a:t>
            </a:r>
            <a:r>
              <a:rPr lang="en-US" altLang="pl-PL" sz="1400" i="1"/>
              <a:t>Eliminated by proper application and</a:t>
            </a:r>
            <a:r>
              <a:rPr lang="pl-PL" altLang="pl-PL" sz="1400" i="1"/>
              <a:t> dependent 					derating</a:t>
            </a:r>
          </a:p>
        </p:txBody>
      </p:sp>
      <p:pic>
        <p:nvPicPr>
          <p:cNvPr id="16390" name="Picture 10" descr="http://wildeanalysis.co.uk/system/photos/1333/preview/reliability_case_study_8.JPG?12826534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38" y="2133600"/>
            <a:ext cx="4762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18435" name="Tytuł 1"/>
          <p:cNvSpPr>
            <a:spLocks noGrp="1"/>
          </p:cNvSpPr>
          <p:nvPr>
            <p:ph type="title" idx="4294967295"/>
          </p:nvPr>
        </p:nvSpPr>
        <p:spPr/>
        <p:txBody>
          <a:bodyPr/>
          <a:lstStyle/>
          <a:p>
            <a:r>
              <a:rPr lang="pl-PL" altLang="pl-PL"/>
              <a:t>Niezawodność – miary … </a:t>
            </a:r>
            <a:endParaRPr lang="pl-PL" altLang="pl-PL" b="0"/>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557338"/>
            <a:ext cx="5678488" cy="38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445125"/>
            <a:ext cx="4564063"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6" name="pole tekstowe 2"/>
          <p:cNvSpPr txBox="1">
            <a:spLocks noChangeArrowheads="1"/>
          </p:cNvSpPr>
          <p:nvPr/>
        </p:nvSpPr>
        <p:spPr bwMode="auto">
          <a:xfrm>
            <a:off x="0" y="1473200"/>
            <a:ext cx="3600450" cy="1831975"/>
          </a:xfrm>
          <a:prstGeom prst="rect">
            <a:avLst/>
          </a:prstGeom>
          <a:solidFill>
            <a:schemeClr val="accent6">
              <a:lumMod val="20000"/>
              <a:lumOff val="80000"/>
            </a:schemeClr>
          </a:solidFill>
          <a:ln>
            <a:noFill/>
          </a:ln>
        </p:spPr>
        <p:txBody>
          <a:bodyPr>
            <a:spAutoFit/>
          </a:bodyPr>
          <a:lstStyle>
            <a:lvl1pPr marL="190500" indent="-19050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2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130000"/>
              </a:lnSpc>
              <a:spcBef>
                <a:spcPct val="0"/>
              </a:spcBef>
              <a:buFontTx/>
              <a:buNone/>
              <a:defRPr/>
            </a:pPr>
            <a:r>
              <a:rPr lang="pl-PL" sz="2000" b="1" dirty="0"/>
              <a:t>MTBF</a:t>
            </a:r>
            <a:br>
              <a:rPr lang="pl-PL" sz="2000" b="1" dirty="0"/>
            </a:br>
            <a:r>
              <a:rPr lang="pl-PL" sz="1200" b="1" dirty="0"/>
              <a:t>(</a:t>
            </a:r>
            <a:r>
              <a:rPr lang="pl-PL" sz="1200" b="1" dirty="0">
                <a:hlinkClick r:id="rId5" tooltip="Język angielski"/>
              </a:rPr>
              <a:t>ang.</a:t>
            </a:r>
            <a:r>
              <a:rPr lang="pl-PL" sz="1200" b="1" dirty="0"/>
              <a:t> </a:t>
            </a:r>
            <a:r>
              <a:rPr lang="pl-PL" sz="1200" b="1" i="1" dirty="0" err="1"/>
              <a:t>Mean</a:t>
            </a:r>
            <a:r>
              <a:rPr lang="pl-PL" sz="1200" b="1" i="1" dirty="0"/>
              <a:t> Time </a:t>
            </a:r>
            <a:r>
              <a:rPr lang="pl-PL" sz="1200" b="1" i="1" dirty="0" err="1"/>
              <a:t>Between</a:t>
            </a:r>
            <a:r>
              <a:rPr lang="pl-PL" sz="1200" b="1" i="1" dirty="0"/>
              <a:t> </a:t>
            </a:r>
            <a:r>
              <a:rPr lang="pl-PL" sz="1200" b="1" i="1" dirty="0" err="1"/>
              <a:t>Failures</a:t>
            </a:r>
            <a:r>
              <a:rPr lang="pl-PL" sz="1200" b="1" dirty="0"/>
              <a:t>) </a:t>
            </a:r>
          </a:p>
          <a:p>
            <a:pPr eaLnBrk="1" hangingPunct="1">
              <a:lnSpc>
                <a:spcPct val="130000"/>
              </a:lnSpc>
              <a:spcBef>
                <a:spcPct val="0"/>
              </a:spcBef>
              <a:buFontTx/>
              <a:buNone/>
              <a:defRPr/>
            </a:pPr>
            <a:r>
              <a:rPr lang="pl-PL" sz="1400" dirty="0"/>
              <a:t>– średni czas bezawaryjnej pracy, </a:t>
            </a:r>
            <a:br>
              <a:rPr lang="pl-PL" sz="1400" dirty="0"/>
            </a:br>
            <a:r>
              <a:rPr lang="pl-PL" sz="1400" dirty="0"/>
              <a:t>czyli okres wyrażony w godzinach, </a:t>
            </a:r>
          </a:p>
          <a:p>
            <a:pPr eaLnBrk="1" hangingPunct="1">
              <a:lnSpc>
                <a:spcPct val="130000"/>
              </a:lnSpc>
              <a:spcBef>
                <a:spcPct val="0"/>
              </a:spcBef>
              <a:buFontTx/>
              <a:buNone/>
              <a:defRPr/>
            </a:pPr>
            <a:r>
              <a:rPr lang="pl-PL" sz="1400" dirty="0"/>
              <a:t>   w którym urządzenie może działać </a:t>
            </a:r>
          </a:p>
          <a:p>
            <a:pPr eaLnBrk="1" hangingPunct="1">
              <a:lnSpc>
                <a:spcPct val="130000"/>
              </a:lnSpc>
              <a:spcBef>
                <a:spcPct val="0"/>
              </a:spcBef>
              <a:buFontTx/>
              <a:buNone/>
              <a:defRPr/>
            </a:pPr>
            <a:r>
              <a:rPr lang="pl-PL" sz="1400" dirty="0"/>
              <a:t>   bez przerwy (awarii).</a:t>
            </a:r>
            <a:endParaRPr lang="pl-PL" altLang="pl-PL" sz="1400" dirty="0"/>
          </a:p>
        </p:txBody>
      </p:sp>
      <p:sp>
        <p:nvSpPr>
          <p:cNvPr id="2" name="pole tekstowe 2"/>
          <p:cNvSpPr txBox="1">
            <a:spLocks noChangeArrowheads="1"/>
          </p:cNvSpPr>
          <p:nvPr/>
        </p:nvSpPr>
        <p:spPr bwMode="auto">
          <a:xfrm>
            <a:off x="0" y="3505200"/>
            <a:ext cx="3600450" cy="2108200"/>
          </a:xfrm>
          <a:prstGeom prst="rect">
            <a:avLst/>
          </a:prstGeom>
          <a:solidFill>
            <a:schemeClr val="accent6">
              <a:lumMod val="20000"/>
              <a:lumOff val="80000"/>
            </a:schemeClr>
          </a:solidFill>
          <a:ln>
            <a:noFill/>
          </a:ln>
        </p:spPr>
        <p:txBody>
          <a:bodyPr>
            <a:spAutoFit/>
          </a:bodyPr>
          <a:lstStyle>
            <a:lvl1pPr marL="190500" indent="-190500"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2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a:solidFill>
                  <a:schemeClr val="tx1"/>
                </a:solidFill>
                <a:latin typeface="Verdana" pitchFamily="34" charset="0"/>
              </a:defRPr>
            </a:lvl4pPr>
            <a:lvl5pPr marL="2057400" indent="-228600"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lnSpc>
                <a:spcPct val="130000"/>
              </a:lnSpc>
              <a:spcBef>
                <a:spcPct val="0"/>
              </a:spcBef>
              <a:buFontTx/>
              <a:buNone/>
              <a:defRPr/>
            </a:pPr>
            <a:r>
              <a:rPr lang="pl-PL" altLang="pl-PL" sz="2000" b="1"/>
              <a:t>MTTF </a:t>
            </a:r>
            <a:br>
              <a:rPr lang="pl-PL" altLang="pl-PL" sz="2000" b="1"/>
            </a:br>
            <a:r>
              <a:rPr lang="pl-PL" altLang="pl-PL" sz="1200" b="1"/>
              <a:t>(</a:t>
            </a:r>
            <a:r>
              <a:rPr lang="pl-PL" altLang="pl-PL" sz="1200" b="1">
                <a:hlinkClick r:id="rId5" tooltip="Język angielski"/>
              </a:rPr>
              <a:t>ang.</a:t>
            </a:r>
            <a:r>
              <a:rPr lang="pl-PL" altLang="pl-PL" sz="1200" b="1"/>
              <a:t> </a:t>
            </a:r>
            <a:r>
              <a:rPr lang="pl-PL" altLang="pl-PL" sz="1200" b="1" i="1"/>
              <a:t>Mean Time to Failure</a:t>
            </a:r>
            <a:r>
              <a:rPr lang="pl-PL" altLang="pl-PL" sz="1200" b="1"/>
              <a:t>) </a:t>
            </a:r>
          </a:p>
          <a:p>
            <a:pPr eaLnBrk="1" hangingPunct="1">
              <a:lnSpc>
                <a:spcPct val="130000"/>
              </a:lnSpc>
              <a:spcBef>
                <a:spcPct val="0"/>
              </a:spcBef>
              <a:buFontTx/>
              <a:buNone/>
              <a:defRPr/>
            </a:pPr>
            <a:r>
              <a:rPr lang="pl-PL" altLang="pl-PL" sz="1400"/>
              <a:t>– średni czas bezawaryjnej pracy, </a:t>
            </a:r>
            <a:br>
              <a:rPr lang="pl-PL" altLang="pl-PL" sz="1400"/>
            </a:br>
            <a:r>
              <a:rPr lang="pl-PL" altLang="pl-PL" sz="1400"/>
              <a:t>czyli okres wyrażony w godzinach, </a:t>
            </a:r>
          </a:p>
          <a:p>
            <a:pPr eaLnBrk="1" hangingPunct="1">
              <a:lnSpc>
                <a:spcPct val="130000"/>
              </a:lnSpc>
              <a:spcBef>
                <a:spcPct val="0"/>
              </a:spcBef>
              <a:buFontTx/>
              <a:buNone/>
              <a:defRPr/>
            </a:pPr>
            <a:r>
              <a:rPr lang="pl-PL" altLang="pl-PL" sz="1400"/>
              <a:t>   w którym urządzenie może działać </a:t>
            </a:r>
          </a:p>
          <a:p>
            <a:pPr eaLnBrk="1" hangingPunct="1">
              <a:lnSpc>
                <a:spcPct val="130000"/>
              </a:lnSpc>
              <a:spcBef>
                <a:spcPct val="0"/>
              </a:spcBef>
              <a:buFontTx/>
              <a:buNone/>
              <a:defRPr/>
            </a:pPr>
            <a:r>
              <a:rPr lang="pl-PL" altLang="pl-PL" sz="1400"/>
              <a:t>   do przerwy (awarii) – podawany dla urządzeń które się nie naprawia.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8"/>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dirty="0"/>
              <a:t>„Metodyki projektowania i modelowania systemów” Cyganek &amp; Kasperek &amp; </a:t>
            </a:r>
            <a:r>
              <a:rPr lang="pl-PL" altLang="pl-PL" sz="1000" b="1" dirty="0" err="1"/>
              <a:t>Rajda</a:t>
            </a:r>
            <a:r>
              <a:rPr lang="pl-PL" altLang="pl-PL" sz="1000" b="1" dirty="0"/>
              <a:t> © 2018 Katedra Elektroniki AGH</a:t>
            </a:r>
          </a:p>
        </p:txBody>
      </p:sp>
      <p:sp>
        <p:nvSpPr>
          <p:cNvPr id="20483" name="Tytuł 1"/>
          <p:cNvSpPr>
            <a:spLocks noGrp="1"/>
          </p:cNvSpPr>
          <p:nvPr>
            <p:ph type="title" idx="4294967295"/>
          </p:nvPr>
        </p:nvSpPr>
        <p:spPr/>
        <p:txBody>
          <a:bodyPr/>
          <a:lstStyle/>
          <a:p>
            <a:r>
              <a:rPr lang="pl-PL" altLang="pl-PL"/>
              <a:t>Niezawodność – miary … </a:t>
            </a:r>
            <a:endParaRPr lang="pl-PL" altLang="pl-PL" b="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77963"/>
            <a:ext cx="6192838" cy="468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5" name="pole tekstowe 1"/>
          <p:cNvSpPr txBox="1">
            <a:spLocks noChangeArrowheads="1"/>
          </p:cNvSpPr>
          <p:nvPr/>
        </p:nvSpPr>
        <p:spPr bwMode="auto">
          <a:xfrm>
            <a:off x="0" y="6248400"/>
            <a:ext cx="9144000" cy="261938"/>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buFontTx/>
              <a:buNone/>
            </a:pPr>
            <a:r>
              <a:rPr lang="pl-PL" altLang="pl-PL" sz="1100">
                <a:solidFill>
                  <a:schemeClr val="bg1"/>
                </a:solidFill>
              </a:rPr>
              <a:t>Björn Franke University of Edinburgh  Embedded Systems </a:t>
            </a:r>
            <a:r>
              <a:rPr lang="en-US" altLang="pl-PL" sz="1100">
                <a:solidFill>
                  <a:schemeClr val="bg1"/>
                </a:solidFill>
              </a:rPr>
              <a:t>Lecture 9: Reliability &amp; Fault Tolerance</a:t>
            </a:r>
            <a:endParaRPr lang="pl-PL" altLang="pl-PL" sz="1100">
              <a:solidFill>
                <a:schemeClr val="bg1"/>
              </a:solidFill>
            </a:endParaRP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6122</TotalTime>
  <Words>2650</Words>
  <Application>Microsoft Office PowerPoint</Application>
  <PresentationFormat>Pokaz na ekranie (4:3)</PresentationFormat>
  <Paragraphs>309</Paragraphs>
  <Slides>47</Slides>
  <Notes>47</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3</vt:i4>
      </vt:variant>
      <vt:variant>
        <vt:lpstr>Tytuły slajdów</vt:lpstr>
      </vt:variant>
      <vt:variant>
        <vt:i4>47</vt:i4>
      </vt:variant>
    </vt:vector>
  </HeadingPairs>
  <TitlesOfParts>
    <vt:vector size="59" baseType="lpstr">
      <vt:lpstr>Arial</vt:lpstr>
      <vt:lpstr>Helvetica</vt:lpstr>
      <vt:lpstr>Helvetica-Bold</vt:lpstr>
      <vt:lpstr>Helvetica-Oblique</vt:lpstr>
      <vt:lpstr>Symbol</vt:lpstr>
      <vt:lpstr>Times New Roman</vt:lpstr>
      <vt:lpstr>Verdana</vt:lpstr>
      <vt:lpstr>Wingdings</vt:lpstr>
      <vt:lpstr>Projekt domyślny</vt:lpstr>
      <vt:lpstr>Klip</vt:lpstr>
      <vt:lpstr>Obraz - mapa bitowa</vt:lpstr>
      <vt:lpstr>Równanie</vt:lpstr>
      <vt:lpstr>Praktyczne aspekty prognozowania niezawodności systemów elektronicznych</vt:lpstr>
      <vt:lpstr>Program wykładu </vt:lpstr>
      <vt:lpstr>Cel wykładu/prezentacji</vt:lpstr>
      <vt:lpstr>Literatura</vt:lpstr>
      <vt:lpstr>Niezawodność systemów elektronicznych</vt:lpstr>
      <vt:lpstr>Niezawodność systemów elektronicznych – bardzo szerokie zagadnienie, wiele uznawanych metodologii i różnych standardów</vt:lpstr>
      <vt:lpstr>Krzywa wannowa – powszechna ale….</vt:lpstr>
      <vt:lpstr>Niezawodność – miary … </vt:lpstr>
      <vt:lpstr>Niezawodność – miary … </vt:lpstr>
      <vt:lpstr>Parametr MTBF  – podawany bardzo często dla aplikacji przemysłowych</vt:lpstr>
      <vt:lpstr>Parametr MTBF   – dane prognozowane i rzeczywiste</vt:lpstr>
      <vt:lpstr>Parametr MTBF   – dane prognozowane i rzeczywiste</vt:lpstr>
      <vt:lpstr>MTBF – jak to się liczy? wyznacza?</vt:lpstr>
      <vt:lpstr>Techniki kontroli wpływające na niezawodność</vt:lpstr>
      <vt:lpstr>Metody predykcji niezawodności </vt:lpstr>
      <vt:lpstr>Ocena (predykcja) niezawodności  we wstępnej fazie projektu</vt:lpstr>
      <vt:lpstr>Założenia analitycznych metod predykcji niezawodności </vt:lpstr>
      <vt:lpstr>Założenia analitycznych metod predykcji niezawodności</vt:lpstr>
      <vt:lpstr>Przykład danych producenta  Maxim Integrated </vt:lpstr>
      <vt:lpstr>Przykład danych producenta  Maxim Integrated </vt:lpstr>
      <vt:lpstr>Przykład danych producenta  Maxim Integrated </vt:lpstr>
      <vt:lpstr>Założenia analitycznych metod predykcji niezawodności</vt:lpstr>
      <vt:lpstr>Metodologie predykcji oceny niezawodności </vt:lpstr>
      <vt:lpstr>Metodologie predykcji oceny niezawodności</vt:lpstr>
      <vt:lpstr>Metodologie predykcji oceny niezawodności</vt:lpstr>
      <vt:lpstr>Metodologie predykcji oceny niezawodności</vt:lpstr>
      <vt:lpstr>Porównanie metodologii predykcji oceny niezawodności</vt:lpstr>
      <vt:lpstr>Standard MIL-HDBK-217</vt:lpstr>
      <vt:lpstr>Standard MIL-HDBK-217</vt:lpstr>
      <vt:lpstr>Standard MIL-HDBK-217</vt:lpstr>
      <vt:lpstr>Prezentacja programu PowerPoint</vt:lpstr>
      <vt:lpstr>Standard 217+</vt:lpstr>
      <vt:lpstr>Uwzględnienie cyklu pracy</vt:lpstr>
      <vt:lpstr>Standard CNET RDF 93 </vt:lpstr>
      <vt:lpstr>Standard RDF93</vt:lpstr>
      <vt:lpstr>Standard UTE-C 80-810</vt:lpstr>
      <vt:lpstr>Standard FIDES - od 2006 UTE-C 80811</vt:lpstr>
      <vt:lpstr>Standard FIDES - od 2006 UTE-C 80811</vt:lpstr>
      <vt:lpstr>Standard FIDES - od 2006 UTE-C 80811</vt:lpstr>
      <vt:lpstr>IEC 61709 – EN 61709</vt:lpstr>
      <vt:lpstr>Standard SN29500  </vt:lpstr>
      <vt:lpstr>Porównanie standardów </vt:lpstr>
      <vt:lpstr>Porównanie standardów </vt:lpstr>
      <vt:lpstr>Predykcja niezawodności</vt:lpstr>
      <vt:lpstr>Kalkulatory MTBF</vt:lpstr>
      <vt:lpstr>Przykłady analizy FMEDA</vt:lpstr>
      <vt:lpstr>Dziękujemy…</vt:lpstr>
    </vt:vector>
  </TitlesOfParts>
  <Company>AGH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Paweł</dc:creator>
  <cp:lastModifiedBy>Jerzy Kasperek</cp:lastModifiedBy>
  <cp:revision>463</cp:revision>
  <cp:lastPrinted>2017-10-30T10:53:19Z</cp:lastPrinted>
  <dcterms:created xsi:type="dcterms:W3CDTF">2007-09-26T12:45:04Z</dcterms:created>
  <dcterms:modified xsi:type="dcterms:W3CDTF">2018-10-05T07:36:57Z</dcterms:modified>
</cp:coreProperties>
</file>