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63" r:id="rId2"/>
    <p:sldId id="461" r:id="rId3"/>
    <p:sldId id="466" r:id="rId4"/>
    <p:sldId id="462" r:id="rId5"/>
    <p:sldId id="490" r:id="rId6"/>
    <p:sldId id="387" r:id="rId7"/>
    <p:sldId id="463" r:id="rId8"/>
    <p:sldId id="468" r:id="rId9"/>
    <p:sldId id="469" r:id="rId10"/>
    <p:sldId id="464" r:id="rId11"/>
    <p:sldId id="470" r:id="rId12"/>
    <p:sldId id="471" r:id="rId13"/>
    <p:sldId id="472" r:id="rId14"/>
    <p:sldId id="473" r:id="rId15"/>
    <p:sldId id="467" r:id="rId16"/>
    <p:sldId id="474" r:id="rId17"/>
    <p:sldId id="465" r:id="rId18"/>
    <p:sldId id="475" r:id="rId19"/>
    <p:sldId id="481" r:id="rId20"/>
    <p:sldId id="482" r:id="rId21"/>
    <p:sldId id="478" r:id="rId22"/>
    <p:sldId id="483" r:id="rId23"/>
    <p:sldId id="479" r:id="rId24"/>
    <p:sldId id="484" r:id="rId25"/>
    <p:sldId id="480" r:id="rId26"/>
    <p:sldId id="485" r:id="rId27"/>
    <p:sldId id="486" r:id="rId28"/>
    <p:sldId id="487" r:id="rId29"/>
    <p:sldId id="489" r:id="rId30"/>
    <p:sldId id="488" r:id="rId31"/>
    <p:sldId id="492" r:id="rId32"/>
    <p:sldId id="494" r:id="rId33"/>
    <p:sldId id="496" r:id="rId34"/>
    <p:sldId id="493" r:id="rId35"/>
    <p:sldId id="495" r:id="rId36"/>
    <p:sldId id="497" r:id="rId37"/>
    <p:sldId id="498" r:id="rId38"/>
    <p:sldId id="402" r:id="rId39"/>
    <p:sldId id="403" r:id="rId40"/>
    <p:sldId id="404" r:id="rId41"/>
    <p:sldId id="338" r:id="rId42"/>
  </p:sldIdLst>
  <p:sldSz cx="9144000" cy="6858000" type="screen4x3"/>
  <p:notesSz cx="7099300" cy="10234613"/>
  <p:defaultTextStyle>
    <a:defPPr>
      <a:defRPr lang="pl-PL"/>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328264"/>
    <a:srgbClr val="5FC19C"/>
    <a:srgbClr val="339966"/>
    <a:srgbClr val="33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01" autoAdjust="0"/>
    <p:restoredTop sz="99139" autoAdjust="0"/>
  </p:normalViewPr>
  <p:slideViewPr>
    <p:cSldViewPr snapToObjects="1">
      <p:cViewPr>
        <p:scale>
          <a:sx n="100" d="100"/>
          <a:sy n="100" d="100"/>
        </p:scale>
        <p:origin x="1770" y="438"/>
      </p:cViewPr>
      <p:guideLst>
        <p:guide orient="horz" pos="2160"/>
        <p:guide pos="2880"/>
      </p:guideLst>
    </p:cSldViewPr>
  </p:slideViewPr>
  <p:outlineViewPr>
    <p:cViewPr>
      <p:scale>
        <a:sx n="25" d="100"/>
        <a:sy n="25" d="100"/>
      </p:scale>
      <p:origin x="0" y="152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 Type="http://schemas.openxmlformats.org/officeDocument/2006/relationships/slide" Target="slides/slide3.xml"/><Relationship Id="rId21" Type="http://schemas.openxmlformats.org/officeDocument/2006/relationships/slide" Target="slides/slide21.xml"/><Relationship Id="rId34" Type="http://schemas.openxmlformats.org/officeDocument/2006/relationships/slide" Target="slides/slide34.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41.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CB50706-AB07-4A80-829F-BF5372D573A1}"/>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1" hangingPunct="1">
              <a:defRPr sz="1300">
                <a:latin typeface="Arial" charset="0"/>
              </a:defRPr>
            </a:lvl1pPr>
          </a:lstStyle>
          <a:p>
            <a:pPr>
              <a:defRPr/>
            </a:pPr>
            <a:endParaRPr lang="en-GB"/>
          </a:p>
        </p:txBody>
      </p:sp>
      <p:sp>
        <p:nvSpPr>
          <p:cNvPr id="17411" name="Rectangle 3">
            <a:extLst>
              <a:ext uri="{FF2B5EF4-FFF2-40B4-BE49-F238E27FC236}">
                <a16:creationId xmlns:a16="http://schemas.microsoft.com/office/drawing/2014/main" id="{3CF792D5-E796-4B31-9783-CE0171F59342}"/>
              </a:ext>
            </a:extLst>
          </p:cNvPr>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defRPr sz="1300">
                <a:latin typeface="Arial" charset="0"/>
              </a:defRPr>
            </a:lvl1pPr>
          </a:lstStyle>
          <a:p>
            <a:pPr>
              <a:defRPr/>
            </a:pPr>
            <a:endParaRPr lang="en-GB"/>
          </a:p>
        </p:txBody>
      </p:sp>
      <p:sp>
        <p:nvSpPr>
          <p:cNvPr id="17412" name="Rectangle 4">
            <a:extLst>
              <a:ext uri="{FF2B5EF4-FFF2-40B4-BE49-F238E27FC236}">
                <a16:creationId xmlns:a16="http://schemas.microsoft.com/office/drawing/2014/main" id="{BCD8CB07-38E2-41C6-A20A-A5298177A40F}"/>
              </a:ext>
            </a:extLst>
          </p:cNvPr>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1" hangingPunct="1">
              <a:defRPr sz="1300">
                <a:latin typeface="Arial" charset="0"/>
              </a:defRPr>
            </a:lvl1pPr>
          </a:lstStyle>
          <a:p>
            <a:pPr>
              <a:defRPr/>
            </a:pPr>
            <a:endParaRPr lang="en-GB"/>
          </a:p>
        </p:txBody>
      </p:sp>
      <p:sp>
        <p:nvSpPr>
          <p:cNvPr id="17413" name="Rectangle 5">
            <a:extLst>
              <a:ext uri="{FF2B5EF4-FFF2-40B4-BE49-F238E27FC236}">
                <a16:creationId xmlns:a16="http://schemas.microsoft.com/office/drawing/2014/main" id="{32BC7EA6-6479-416B-98D6-EA9257CEA43B}"/>
              </a:ext>
            </a:extLst>
          </p:cNvPr>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a:latin typeface="Arial" panose="020B0604020202020204" pitchFamily="34" charset="0"/>
              </a:defRPr>
            </a:lvl1pPr>
          </a:lstStyle>
          <a:p>
            <a:pPr>
              <a:defRPr/>
            </a:pPr>
            <a:fld id="{3BB88C4A-E8BC-41C1-BCFD-A4A835EB2401}" type="slidenum">
              <a:rPr lang="en-GB" altLang="pl-PL"/>
              <a:pPr>
                <a:defRPr/>
              </a:pPr>
              <a:t>‹#›</a:t>
            </a:fld>
            <a:endParaRPr lang="en-GB" alt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BA723B8-D1FA-4B33-9B5F-A3D54FAC5009}"/>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1" hangingPunct="1">
              <a:defRPr sz="1300">
                <a:latin typeface="Arial" charset="0"/>
              </a:defRPr>
            </a:lvl1pPr>
          </a:lstStyle>
          <a:p>
            <a:pPr>
              <a:defRPr/>
            </a:pPr>
            <a:endParaRPr lang="en-GB"/>
          </a:p>
        </p:txBody>
      </p:sp>
      <p:sp>
        <p:nvSpPr>
          <p:cNvPr id="18435" name="Rectangle 3">
            <a:extLst>
              <a:ext uri="{FF2B5EF4-FFF2-40B4-BE49-F238E27FC236}">
                <a16:creationId xmlns:a16="http://schemas.microsoft.com/office/drawing/2014/main" id="{C0CAEC12-1E88-45CC-9B04-C1C063D5B4ED}"/>
              </a:ext>
            </a:extLst>
          </p:cNvPr>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1" hangingPunct="1">
              <a:defRPr sz="1300">
                <a:latin typeface="Arial" charset="0"/>
              </a:defRPr>
            </a:lvl1pPr>
          </a:lstStyle>
          <a:p>
            <a:pPr>
              <a:defRPr/>
            </a:pPr>
            <a:endParaRPr lang="en-GB"/>
          </a:p>
        </p:txBody>
      </p:sp>
      <p:sp>
        <p:nvSpPr>
          <p:cNvPr id="2052" name="Rectangle 4">
            <a:extLst>
              <a:ext uri="{FF2B5EF4-FFF2-40B4-BE49-F238E27FC236}">
                <a16:creationId xmlns:a16="http://schemas.microsoft.com/office/drawing/2014/main" id="{10414154-2C67-49B1-9CB8-7AB35C82C401}"/>
              </a:ext>
            </a:extLst>
          </p:cNvPr>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a:extLst>
              <a:ext uri="{FF2B5EF4-FFF2-40B4-BE49-F238E27FC236}">
                <a16:creationId xmlns:a16="http://schemas.microsoft.com/office/drawing/2014/main" id="{42778353-1B2B-4D0B-A419-D666AB91A8DF}"/>
              </a:ext>
            </a:extLst>
          </p:cNvPr>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GB" noProof="0"/>
              <a:t>Kliknij, aby edytować style wzorca tekstu</a:t>
            </a:r>
          </a:p>
          <a:p>
            <a:pPr lvl="1"/>
            <a:r>
              <a:rPr lang="en-GB" noProof="0"/>
              <a:t>Drugi poziom</a:t>
            </a:r>
          </a:p>
          <a:p>
            <a:pPr lvl="2"/>
            <a:r>
              <a:rPr lang="en-GB" noProof="0"/>
              <a:t>Trzeci poziom</a:t>
            </a:r>
          </a:p>
          <a:p>
            <a:pPr lvl="3"/>
            <a:r>
              <a:rPr lang="en-GB" noProof="0"/>
              <a:t>Czwarty poziom</a:t>
            </a:r>
          </a:p>
          <a:p>
            <a:pPr lvl="4"/>
            <a:r>
              <a:rPr lang="en-GB" noProof="0"/>
              <a:t>Piąty poziom</a:t>
            </a:r>
          </a:p>
        </p:txBody>
      </p:sp>
      <p:sp>
        <p:nvSpPr>
          <p:cNvPr id="18438" name="Rectangle 6">
            <a:extLst>
              <a:ext uri="{FF2B5EF4-FFF2-40B4-BE49-F238E27FC236}">
                <a16:creationId xmlns:a16="http://schemas.microsoft.com/office/drawing/2014/main" id="{69DD92A7-04CB-4E02-B1B6-F21568E5D37B}"/>
              </a:ext>
            </a:extLst>
          </p:cNvPr>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1" hangingPunct="1">
              <a:defRPr sz="1300">
                <a:latin typeface="Arial" charset="0"/>
              </a:defRPr>
            </a:lvl1pPr>
          </a:lstStyle>
          <a:p>
            <a:pPr>
              <a:defRPr/>
            </a:pPr>
            <a:endParaRPr lang="en-GB"/>
          </a:p>
        </p:txBody>
      </p:sp>
      <p:sp>
        <p:nvSpPr>
          <p:cNvPr id="18439" name="Rectangle 7">
            <a:extLst>
              <a:ext uri="{FF2B5EF4-FFF2-40B4-BE49-F238E27FC236}">
                <a16:creationId xmlns:a16="http://schemas.microsoft.com/office/drawing/2014/main" id="{5797E449-A25D-48C6-A1BC-707E89BB01C9}"/>
              </a:ext>
            </a:extLst>
          </p:cNvPr>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1" hangingPunct="1">
              <a:defRPr sz="1300">
                <a:latin typeface="Arial" panose="020B0604020202020204" pitchFamily="34" charset="0"/>
              </a:defRPr>
            </a:lvl1pPr>
          </a:lstStyle>
          <a:p>
            <a:pPr>
              <a:defRPr/>
            </a:pPr>
            <a:fld id="{57E15807-28D3-44BF-976A-A4D14A71D54C}" type="slidenum">
              <a:rPr lang="en-GB" altLang="pl-PL"/>
              <a:pPr>
                <a:defRPr/>
              </a:pPr>
              <a:t>‹#›</a:t>
            </a:fld>
            <a:endParaRPr lang="en-GB"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6B23C93D-8ED3-45FE-9DF6-72D6DDAAE4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107E71-2216-4E2C-BD3D-C98345B453D3}" type="slidenum">
              <a:rPr lang="en-GB" altLang="pl-PL" sz="1300" smtClean="0"/>
              <a:pPr>
                <a:spcBef>
                  <a:spcPct val="0"/>
                </a:spcBef>
              </a:pPr>
              <a:t>1</a:t>
            </a:fld>
            <a:endParaRPr lang="en-GB" altLang="pl-PL" sz="1300"/>
          </a:p>
        </p:txBody>
      </p:sp>
      <p:sp>
        <p:nvSpPr>
          <p:cNvPr id="5123" name="Rectangle 2">
            <a:extLst>
              <a:ext uri="{FF2B5EF4-FFF2-40B4-BE49-F238E27FC236}">
                <a16:creationId xmlns:a16="http://schemas.microsoft.com/office/drawing/2014/main" id="{BB849FA9-A7C9-4A2C-A22E-AC76CD08B149}"/>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9983052C-7777-4D40-B086-6062FC3C8F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D355323-387C-496E-9BD1-382F92CAEB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6F15AA-01B8-4497-80A1-71ED44B42D23}" type="slidenum">
              <a:rPr lang="en-GB" altLang="pl-PL" sz="1300" smtClean="0"/>
              <a:pPr>
                <a:spcBef>
                  <a:spcPct val="0"/>
                </a:spcBef>
              </a:pPr>
              <a:t>10</a:t>
            </a:fld>
            <a:endParaRPr lang="en-GB" altLang="pl-PL" sz="1300"/>
          </a:p>
        </p:txBody>
      </p:sp>
      <p:sp>
        <p:nvSpPr>
          <p:cNvPr id="17411" name="Rectangle 2">
            <a:extLst>
              <a:ext uri="{FF2B5EF4-FFF2-40B4-BE49-F238E27FC236}">
                <a16:creationId xmlns:a16="http://schemas.microsoft.com/office/drawing/2014/main" id="{67123AE8-B8BC-4B46-BDDA-620D1EF467A8}"/>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DC77A60C-A53C-4344-AFB1-E894681B21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D355323-387C-496E-9BD1-382F92CAEB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6F15AA-01B8-4497-80A1-71ED44B42D23}" type="slidenum">
              <a:rPr lang="en-GB" altLang="pl-PL" sz="1300" smtClean="0"/>
              <a:pPr>
                <a:spcBef>
                  <a:spcPct val="0"/>
                </a:spcBef>
              </a:pPr>
              <a:t>11</a:t>
            </a:fld>
            <a:endParaRPr lang="en-GB" altLang="pl-PL" sz="1300"/>
          </a:p>
        </p:txBody>
      </p:sp>
      <p:sp>
        <p:nvSpPr>
          <p:cNvPr id="17411" name="Rectangle 2">
            <a:extLst>
              <a:ext uri="{FF2B5EF4-FFF2-40B4-BE49-F238E27FC236}">
                <a16:creationId xmlns:a16="http://schemas.microsoft.com/office/drawing/2014/main" id="{67123AE8-B8BC-4B46-BDDA-620D1EF467A8}"/>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DC77A60C-A53C-4344-AFB1-E894681B21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2234611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D355323-387C-496E-9BD1-382F92CAEB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6F15AA-01B8-4497-80A1-71ED44B42D23}" type="slidenum">
              <a:rPr lang="en-GB" altLang="pl-PL" sz="1300" smtClean="0"/>
              <a:pPr>
                <a:spcBef>
                  <a:spcPct val="0"/>
                </a:spcBef>
              </a:pPr>
              <a:t>12</a:t>
            </a:fld>
            <a:endParaRPr lang="en-GB" altLang="pl-PL" sz="1300"/>
          </a:p>
        </p:txBody>
      </p:sp>
      <p:sp>
        <p:nvSpPr>
          <p:cNvPr id="17411" name="Rectangle 2">
            <a:extLst>
              <a:ext uri="{FF2B5EF4-FFF2-40B4-BE49-F238E27FC236}">
                <a16:creationId xmlns:a16="http://schemas.microsoft.com/office/drawing/2014/main" id="{67123AE8-B8BC-4B46-BDDA-620D1EF467A8}"/>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DC77A60C-A53C-4344-AFB1-E894681B21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3456940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D355323-387C-496E-9BD1-382F92CAEB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6F15AA-01B8-4497-80A1-71ED44B42D23}" type="slidenum">
              <a:rPr lang="en-GB" altLang="pl-PL" sz="1300" smtClean="0"/>
              <a:pPr>
                <a:spcBef>
                  <a:spcPct val="0"/>
                </a:spcBef>
              </a:pPr>
              <a:t>13</a:t>
            </a:fld>
            <a:endParaRPr lang="en-GB" altLang="pl-PL" sz="1300"/>
          </a:p>
        </p:txBody>
      </p:sp>
      <p:sp>
        <p:nvSpPr>
          <p:cNvPr id="17411" name="Rectangle 2">
            <a:extLst>
              <a:ext uri="{FF2B5EF4-FFF2-40B4-BE49-F238E27FC236}">
                <a16:creationId xmlns:a16="http://schemas.microsoft.com/office/drawing/2014/main" id="{67123AE8-B8BC-4B46-BDDA-620D1EF467A8}"/>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DC77A60C-A53C-4344-AFB1-E894681B21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3543423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D355323-387C-496E-9BD1-382F92CAEB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6F15AA-01B8-4497-80A1-71ED44B42D23}" type="slidenum">
              <a:rPr lang="en-GB" altLang="pl-PL" sz="1300" smtClean="0"/>
              <a:pPr>
                <a:spcBef>
                  <a:spcPct val="0"/>
                </a:spcBef>
              </a:pPr>
              <a:t>14</a:t>
            </a:fld>
            <a:endParaRPr lang="en-GB" altLang="pl-PL" sz="1300"/>
          </a:p>
        </p:txBody>
      </p:sp>
      <p:sp>
        <p:nvSpPr>
          <p:cNvPr id="17411" name="Rectangle 2">
            <a:extLst>
              <a:ext uri="{FF2B5EF4-FFF2-40B4-BE49-F238E27FC236}">
                <a16:creationId xmlns:a16="http://schemas.microsoft.com/office/drawing/2014/main" id="{67123AE8-B8BC-4B46-BDDA-620D1EF467A8}"/>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DC77A60C-A53C-4344-AFB1-E894681B21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1900915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48BC3EBD-6B86-483D-9EC6-797AEF4943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8AC4C1-38EA-48E1-80DC-B1681EDE2900}" type="slidenum">
              <a:rPr lang="en-GB" altLang="pl-PL" sz="1300" smtClean="0"/>
              <a:pPr>
                <a:spcBef>
                  <a:spcPct val="0"/>
                </a:spcBef>
              </a:pPr>
              <a:t>15</a:t>
            </a:fld>
            <a:endParaRPr lang="en-GB" altLang="pl-PL" sz="1300"/>
          </a:p>
        </p:txBody>
      </p:sp>
      <p:sp>
        <p:nvSpPr>
          <p:cNvPr id="21507" name="Rectangle 2">
            <a:extLst>
              <a:ext uri="{FF2B5EF4-FFF2-40B4-BE49-F238E27FC236}">
                <a16:creationId xmlns:a16="http://schemas.microsoft.com/office/drawing/2014/main" id="{9FCCDAC6-89C8-48E3-B398-429EA10B32F5}"/>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371D16E9-478E-43E1-8BCD-627AFDF152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48BC3EBD-6B86-483D-9EC6-797AEF4943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8AC4C1-38EA-48E1-80DC-B1681EDE2900}" type="slidenum">
              <a:rPr lang="en-GB" altLang="pl-PL" sz="1300" smtClean="0"/>
              <a:pPr>
                <a:spcBef>
                  <a:spcPct val="0"/>
                </a:spcBef>
              </a:pPr>
              <a:t>16</a:t>
            </a:fld>
            <a:endParaRPr lang="en-GB" altLang="pl-PL" sz="1300"/>
          </a:p>
        </p:txBody>
      </p:sp>
      <p:sp>
        <p:nvSpPr>
          <p:cNvPr id="21507" name="Rectangle 2">
            <a:extLst>
              <a:ext uri="{FF2B5EF4-FFF2-40B4-BE49-F238E27FC236}">
                <a16:creationId xmlns:a16="http://schemas.microsoft.com/office/drawing/2014/main" id="{9FCCDAC6-89C8-48E3-B398-429EA10B32F5}"/>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371D16E9-478E-43E1-8BCD-627AFDF152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213017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77A1962-ECD6-4B79-BD97-06C0102BD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EB5C4-86B8-4C02-B9AB-E20D8EE7AC6D}" type="slidenum">
              <a:rPr lang="en-GB" altLang="pl-PL" sz="1300" smtClean="0"/>
              <a:pPr>
                <a:spcBef>
                  <a:spcPct val="0"/>
                </a:spcBef>
              </a:pPr>
              <a:t>17</a:t>
            </a:fld>
            <a:endParaRPr lang="en-GB" altLang="pl-PL" sz="1300"/>
          </a:p>
        </p:txBody>
      </p:sp>
      <p:sp>
        <p:nvSpPr>
          <p:cNvPr id="19459" name="Rectangle 2">
            <a:extLst>
              <a:ext uri="{FF2B5EF4-FFF2-40B4-BE49-F238E27FC236}">
                <a16:creationId xmlns:a16="http://schemas.microsoft.com/office/drawing/2014/main" id="{D36AADCC-0269-451A-BFF6-9712A3DC2E9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FA5306-A1C7-490D-BB77-7ADB3387C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77A1962-ECD6-4B79-BD97-06C0102BD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EB5C4-86B8-4C02-B9AB-E20D8EE7AC6D}" type="slidenum">
              <a:rPr lang="en-GB" altLang="pl-PL" sz="1300" smtClean="0"/>
              <a:pPr>
                <a:spcBef>
                  <a:spcPct val="0"/>
                </a:spcBef>
              </a:pPr>
              <a:t>18</a:t>
            </a:fld>
            <a:endParaRPr lang="en-GB" altLang="pl-PL" sz="1300"/>
          </a:p>
        </p:txBody>
      </p:sp>
      <p:sp>
        <p:nvSpPr>
          <p:cNvPr id="19459" name="Rectangle 2">
            <a:extLst>
              <a:ext uri="{FF2B5EF4-FFF2-40B4-BE49-F238E27FC236}">
                <a16:creationId xmlns:a16="http://schemas.microsoft.com/office/drawing/2014/main" id="{D36AADCC-0269-451A-BFF6-9712A3DC2E9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FA5306-A1C7-490D-BB77-7ADB3387C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3915062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77A1962-ECD6-4B79-BD97-06C0102BD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EB5C4-86B8-4C02-B9AB-E20D8EE7AC6D}" type="slidenum">
              <a:rPr lang="en-GB" altLang="pl-PL" sz="1300" smtClean="0"/>
              <a:pPr>
                <a:spcBef>
                  <a:spcPct val="0"/>
                </a:spcBef>
              </a:pPr>
              <a:t>19</a:t>
            </a:fld>
            <a:endParaRPr lang="en-GB" altLang="pl-PL" sz="1300"/>
          </a:p>
        </p:txBody>
      </p:sp>
      <p:sp>
        <p:nvSpPr>
          <p:cNvPr id="19459" name="Rectangle 2">
            <a:extLst>
              <a:ext uri="{FF2B5EF4-FFF2-40B4-BE49-F238E27FC236}">
                <a16:creationId xmlns:a16="http://schemas.microsoft.com/office/drawing/2014/main" id="{D36AADCC-0269-451A-BFF6-9712A3DC2E9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FA5306-A1C7-490D-BB77-7ADB3387C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120710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2A72883F-8123-42E1-B0C1-838D8AF628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AF7634-0383-41E2-8B97-F1A469792035}" type="slidenum">
              <a:rPr lang="en-GB" altLang="pl-PL" sz="1300" smtClean="0"/>
              <a:pPr>
                <a:spcBef>
                  <a:spcPct val="0"/>
                </a:spcBef>
              </a:pPr>
              <a:t>2</a:t>
            </a:fld>
            <a:endParaRPr lang="en-GB" altLang="pl-PL" sz="1300"/>
          </a:p>
        </p:txBody>
      </p:sp>
      <p:sp>
        <p:nvSpPr>
          <p:cNvPr id="7171" name="Rectangle 2">
            <a:extLst>
              <a:ext uri="{FF2B5EF4-FFF2-40B4-BE49-F238E27FC236}">
                <a16:creationId xmlns:a16="http://schemas.microsoft.com/office/drawing/2014/main" id="{DA4C8807-DF94-445C-A555-615A85710741}"/>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B3901AF2-F773-41A6-A4D6-DCAEBD8D17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77A1962-ECD6-4B79-BD97-06C0102BD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EB5C4-86B8-4C02-B9AB-E20D8EE7AC6D}" type="slidenum">
              <a:rPr lang="en-GB" altLang="pl-PL" sz="1300" smtClean="0"/>
              <a:pPr>
                <a:spcBef>
                  <a:spcPct val="0"/>
                </a:spcBef>
              </a:pPr>
              <a:t>20</a:t>
            </a:fld>
            <a:endParaRPr lang="en-GB" altLang="pl-PL" sz="1300"/>
          </a:p>
        </p:txBody>
      </p:sp>
      <p:sp>
        <p:nvSpPr>
          <p:cNvPr id="19459" name="Rectangle 2">
            <a:extLst>
              <a:ext uri="{FF2B5EF4-FFF2-40B4-BE49-F238E27FC236}">
                <a16:creationId xmlns:a16="http://schemas.microsoft.com/office/drawing/2014/main" id="{D36AADCC-0269-451A-BFF6-9712A3DC2E9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FA5306-A1C7-490D-BB77-7ADB3387C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2288340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77A1962-ECD6-4B79-BD97-06C0102BD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EB5C4-86B8-4C02-B9AB-E20D8EE7AC6D}" type="slidenum">
              <a:rPr lang="en-GB" altLang="pl-PL" sz="1300" smtClean="0"/>
              <a:pPr>
                <a:spcBef>
                  <a:spcPct val="0"/>
                </a:spcBef>
              </a:pPr>
              <a:t>21</a:t>
            </a:fld>
            <a:endParaRPr lang="en-GB" altLang="pl-PL" sz="1300"/>
          </a:p>
        </p:txBody>
      </p:sp>
      <p:sp>
        <p:nvSpPr>
          <p:cNvPr id="19459" name="Rectangle 2">
            <a:extLst>
              <a:ext uri="{FF2B5EF4-FFF2-40B4-BE49-F238E27FC236}">
                <a16:creationId xmlns:a16="http://schemas.microsoft.com/office/drawing/2014/main" id="{D36AADCC-0269-451A-BFF6-9712A3DC2E9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FA5306-A1C7-490D-BB77-7ADB3387C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1243723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77A1962-ECD6-4B79-BD97-06C0102BD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EB5C4-86B8-4C02-B9AB-E20D8EE7AC6D}" type="slidenum">
              <a:rPr lang="en-GB" altLang="pl-PL" sz="1300" smtClean="0"/>
              <a:pPr>
                <a:spcBef>
                  <a:spcPct val="0"/>
                </a:spcBef>
              </a:pPr>
              <a:t>22</a:t>
            </a:fld>
            <a:endParaRPr lang="en-GB" altLang="pl-PL" sz="1300"/>
          </a:p>
        </p:txBody>
      </p:sp>
      <p:sp>
        <p:nvSpPr>
          <p:cNvPr id="19459" name="Rectangle 2">
            <a:extLst>
              <a:ext uri="{FF2B5EF4-FFF2-40B4-BE49-F238E27FC236}">
                <a16:creationId xmlns:a16="http://schemas.microsoft.com/office/drawing/2014/main" id="{D36AADCC-0269-451A-BFF6-9712A3DC2E9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FA5306-A1C7-490D-BB77-7ADB3387C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38274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77A1962-ECD6-4B79-BD97-06C0102BD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EB5C4-86B8-4C02-B9AB-E20D8EE7AC6D}" type="slidenum">
              <a:rPr lang="en-GB" altLang="pl-PL" sz="1300" smtClean="0"/>
              <a:pPr>
                <a:spcBef>
                  <a:spcPct val="0"/>
                </a:spcBef>
              </a:pPr>
              <a:t>23</a:t>
            </a:fld>
            <a:endParaRPr lang="en-GB" altLang="pl-PL" sz="1300"/>
          </a:p>
        </p:txBody>
      </p:sp>
      <p:sp>
        <p:nvSpPr>
          <p:cNvPr id="19459" name="Rectangle 2">
            <a:extLst>
              <a:ext uri="{FF2B5EF4-FFF2-40B4-BE49-F238E27FC236}">
                <a16:creationId xmlns:a16="http://schemas.microsoft.com/office/drawing/2014/main" id="{D36AADCC-0269-451A-BFF6-9712A3DC2E9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FA5306-A1C7-490D-BB77-7ADB3387C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2897990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77A1962-ECD6-4B79-BD97-06C0102BD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EB5C4-86B8-4C02-B9AB-E20D8EE7AC6D}" type="slidenum">
              <a:rPr lang="en-GB" altLang="pl-PL" sz="1300" smtClean="0"/>
              <a:pPr>
                <a:spcBef>
                  <a:spcPct val="0"/>
                </a:spcBef>
              </a:pPr>
              <a:t>24</a:t>
            </a:fld>
            <a:endParaRPr lang="en-GB" altLang="pl-PL" sz="1300"/>
          </a:p>
        </p:txBody>
      </p:sp>
      <p:sp>
        <p:nvSpPr>
          <p:cNvPr id="19459" name="Rectangle 2">
            <a:extLst>
              <a:ext uri="{FF2B5EF4-FFF2-40B4-BE49-F238E27FC236}">
                <a16:creationId xmlns:a16="http://schemas.microsoft.com/office/drawing/2014/main" id="{D36AADCC-0269-451A-BFF6-9712A3DC2E9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FA5306-A1C7-490D-BB77-7ADB3387C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2694404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77A1962-ECD6-4B79-BD97-06C0102BD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EB5C4-86B8-4C02-B9AB-E20D8EE7AC6D}" type="slidenum">
              <a:rPr lang="en-GB" altLang="pl-PL" sz="1300" smtClean="0"/>
              <a:pPr>
                <a:spcBef>
                  <a:spcPct val="0"/>
                </a:spcBef>
              </a:pPr>
              <a:t>25</a:t>
            </a:fld>
            <a:endParaRPr lang="en-GB" altLang="pl-PL" sz="1300"/>
          </a:p>
        </p:txBody>
      </p:sp>
      <p:sp>
        <p:nvSpPr>
          <p:cNvPr id="19459" name="Rectangle 2">
            <a:extLst>
              <a:ext uri="{FF2B5EF4-FFF2-40B4-BE49-F238E27FC236}">
                <a16:creationId xmlns:a16="http://schemas.microsoft.com/office/drawing/2014/main" id="{D36AADCC-0269-451A-BFF6-9712A3DC2E9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FA5306-A1C7-490D-BB77-7ADB3387C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510827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77A1962-ECD6-4B79-BD97-06C0102BD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EB5C4-86B8-4C02-B9AB-E20D8EE7AC6D}" type="slidenum">
              <a:rPr lang="en-GB" altLang="pl-PL" sz="1300" smtClean="0"/>
              <a:pPr>
                <a:spcBef>
                  <a:spcPct val="0"/>
                </a:spcBef>
              </a:pPr>
              <a:t>26</a:t>
            </a:fld>
            <a:endParaRPr lang="en-GB" altLang="pl-PL" sz="1300"/>
          </a:p>
        </p:txBody>
      </p:sp>
      <p:sp>
        <p:nvSpPr>
          <p:cNvPr id="19459" name="Rectangle 2">
            <a:extLst>
              <a:ext uri="{FF2B5EF4-FFF2-40B4-BE49-F238E27FC236}">
                <a16:creationId xmlns:a16="http://schemas.microsoft.com/office/drawing/2014/main" id="{D36AADCC-0269-451A-BFF6-9712A3DC2E9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FA5306-A1C7-490D-BB77-7ADB3387C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1903195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77A1962-ECD6-4B79-BD97-06C0102BD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EB5C4-86B8-4C02-B9AB-E20D8EE7AC6D}" type="slidenum">
              <a:rPr lang="en-GB" altLang="pl-PL" sz="1300" smtClean="0"/>
              <a:pPr>
                <a:spcBef>
                  <a:spcPct val="0"/>
                </a:spcBef>
              </a:pPr>
              <a:t>27</a:t>
            </a:fld>
            <a:endParaRPr lang="en-GB" altLang="pl-PL" sz="1300"/>
          </a:p>
        </p:txBody>
      </p:sp>
      <p:sp>
        <p:nvSpPr>
          <p:cNvPr id="19459" name="Rectangle 2">
            <a:extLst>
              <a:ext uri="{FF2B5EF4-FFF2-40B4-BE49-F238E27FC236}">
                <a16:creationId xmlns:a16="http://schemas.microsoft.com/office/drawing/2014/main" id="{D36AADCC-0269-451A-BFF6-9712A3DC2E9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FA5306-A1C7-490D-BB77-7ADB3387C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3315465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77A1962-ECD6-4B79-BD97-06C0102BD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EB5C4-86B8-4C02-B9AB-E20D8EE7AC6D}" type="slidenum">
              <a:rPr lang="en-GB" altLang="pl-PL" sz="1300" smtClean="0"/>
              <a:pPr>
                <a:spcBef>
                  <a:spcPct val="0"/>
                </a:spcBef>
              </a:pPr>
              <a:t>28</a:t>
            </a:fld>
            <a:endParaRPr lang="en-GB" altLang="pl-PL" sz="1300"/>
          </a:p>
        </p:txBody>
      </p:sp>
      <p:sp>
        <p:nvSpPr>
          <p:cNvPr id="19459" name="Rectangle 2">
            <a:extLst>
              <a:ext uri="{FF2B5EF4-FFF2-40B4-BE49-F238E27FC236}">
                <a16:creationId xmlns:a16="http://schemas.microsoft.com/office/drawing/2014/main" id="{D36AADCC-0269-451A-BFF6-9712A3DC2E9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FA5306-A1C7-490D-BB77-7ADB3387C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4142876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77A1962-ECD6-4B79-BD97-06C0102BD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EB5C4-86B8-4C02-B9AB-E20D8EE7AC6D}" type="slidenum">
              <a:rPr lang="en-GB" altLang="pl-PL" sz="1300" smtClean="0"/>
              <a:pPr>
                <a:spcBef>
                  <a:spcPct val="0"/>
                </a:spcBef>
              </a:pPr>
              <a:t>29</a:t>
            </a:fld>
            <a:endParaRPr lang="en-GB" altLang="pl-PL" sz="1300"/>
          </a:p>
        </p:txBody>
      </p:sp>
      <p:sp>
        <p:nvSpPr>
          <p:cNvPr id="19459" name="Rectangle 2">
            <a:extLst>
              <a:ext uri="{FF2B5EF4-FFF2-40B4-BE49-F238E27FC236}">
                <a16:creationId xmlns:a16="http://schemas.microsoft.com/office/drawing/2014/main" id="{D36AADCC-0269-451A-BFF6-9712A3DC2E9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FA5306-A1C7-490D-BB77-7ADB3387C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120927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02E85A7-C47D-4DB8-954F-56578B5E09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FE6D00-BB4E-45E6-BF52-FC03DA3EB4E4}" type="slidenum">
              <a:rPr lang="en-GB" altLang="pl-PL" sz="1300" smtClean="0"/>
              <a:pPr>
                <a:spcBef>
                  <a:spcPct val="0"/>
                </a:spcBef>
              </a:pPr>
              <a:t>3</a:t>
            </a:fld>
            <a:endParaRPr lang="en-GB" altLang="pl-PL" sz="1300"/>
          </a:p>
        </p:txBody>
      </p:sp>
      <p:sp>
        <p:nvSpPr>
          <p:cNvPr id="9219" name="Rectangle 2">
            <a:extLst>
              <a:ext uri="{FF2B5EF4-FFF2-40B4-BE49-F238E27FC236}">
                <a16:creationId xmlns:a16="http://schemas.microsoft.com/office/drawing/2014/main" id="{B51B0723-06AD-49A3-BFFC-CC814C30FD48}"/>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85315837-D63E-4D32-984F-2D75767B29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77A1962-ECD6-4B79-BD97-06C0102BD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EB5C4-86B8-4C02-B9AB-E20D8EE7AC6D}" type="slidenum">
              <a:rPr lang="en-GB" altLang="pl-PL" sz="1300" smtClean="0"/>
              <a:pPr>
                <a:spcBef>
                  <a:spcPct val="0"/>
                </a:spcBef>
              </a:pPr>
              <a:t>30</a:t>
            </a:fld>
            <a:endParaRPr lang="en-GB" altLang="pl-PL" sz="1300"/>
          </a:p>
        </p:txBody>
      </p:sp>
      <p:sp>
        <p:nvSpPr>
          <p:cNvPr id="19459" name="Rectangle 2">
            <a:extLst>
              <a:ext uri="{FF2B5EF4-FFF2-40B4-BE49-F238E27FC236}">
                <a16:creationId xmlns:a16="http://schemas.microsoft.com/office/drawing/2014/main" id="{D36AADCC-0269-451A-BFF6-9712A3DC2E9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FA5306-A1C7-490D-BB77-7ADB3387C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1505164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77A1962-ECD6-4B79-BD97-06C0102BD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EB5C4-86B8-4C02-B9AB-E20D8EE7AC6D}" type="slidenum">
              <a:rPr lang="en-GB" altLang="pl-PL" sz="1300" smtClean="0"/>
              <a:pPr>
                <a:spcBef>
                  <a:spcPct val="0"/>
                </a:spcBef>
              </a:pPr>
              <a:t>31</a:t>
            </a:fld>
            <a:endParaRPr lang="en-GB" altLang="pl-PL" sz="1300"/>
          </a:p>
        </p:txBody>
      </p:sp>
      <p:sp>
        <p:nvSpPr>
          <p:cNvPr id="19459" name="Rectangle 2">
            <a:extLst>
              <a:ext uri="{FF2B5EF4-FFF2-40B4-BE49-F238E27FC236}">
                <a16:creationId xmlns:a16="http://schemas.microsoft.com/office/drawing/2014/main" id="{D36AADCC-0269-451A-BFF6-9712A3DC2E9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FA5306-A1C7-490D-BB77-7ADB3387C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2940562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77A1962-ECD6-4B79-BD97-06C0102BD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EB5C4-86B8-4C02-B9AB-E20D8EE7AC6D}" type="slidenum">
              <a:rPr lang="en-GB" altLang="pl-PL" sz="1300" smtClean="0"/>
              <a:pPr>
                <a:spcBef>
                  <a:spcPct val="0"/>
                </a:spcBef>
              </a:pPr>
              <a:t>32</a:t>
            </a:fld>
            <a:endParaRPr lang="en-GB" altLang="pl-PL" sz="1300"/>
          </a:p>
        </p:txBody>
      </p:sp>
      <p:sp>
        <p:nvSpPr>
          <p:cNvPr id="19459" name="Rectangle 2">
            <a:extLst>
              <a:ext uri="{FF2B5EF4-FFF2-40B4-BE49-F238E27FC236}">
                <a16:creationId xmlns:a16="http://schemas.microsoft.com/office/drawing/2014/main" id="{D36AADCC-0269-451A-BFF6-9712A3DC2E9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FA5306-A1C7-490D-BB77-7ADB3387C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1706867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77A1962-ECD6-4B79-BD97-06C0102BD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EB5C4-86B8-4C02-B9AB-E20D8EE7AC6D}" type="slidenum">
              <a:rPr lang="en-GB" altLang="pl-PL" sz="1300" smtClean="0"/>
              <a:pPr>
                <a:spcBef>
                  <a:spcPct val="0"/>
                </a:spcBef>
              </a:pPr>
              <a:t>33</a:t>
            </a:fld>
            <a:endParaRPr lang="en-GB" altLang="pl-PL" sz="1300"/>
          </a:p>
        </p:txBody>
      </p:sp>
      <p:sp>
        <p:nvSpPr>
          <p:cNvPr id="19459" name="Rectangle 2">
            <a:extLst>
              <a:ext uri="{FF2B5EF4-FFF2-40B4-BE49-F238E27FC236}">
                <a16:creationId xmlns:a16="http://schemas.microsoft.com/office/drawing/2014/main" id="{D36AADCC-0269-451A-BFF6-9712A3DC2E9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FA5306-A1C7-490D-BB77-7ADB3387C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297974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77A1962-ECD6-4B79-BD97-06C0102BD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EB5C4-86B8-4C02-B9AB-E20D8EE7AC6D}" type="slidenum">
              <a:rPr lang="en-GB" altLang="pl-PL" sz="1300" smtClean="0"/>
              <a:pPr>
                <a:spcBef>
                  <a:spcPct val="0"/>
                </a:spcBef>
              </a:pPr>
              <a:t>34</a:t>
            </a:fld>
            <a:endParaRPr lang="en-GB" altLang="pl-PL" sz="1300"/>
          </a:p>
        </p:txBody>
      </p:sp>
      <p:sp>
        <p:nvSpPr>
          <p:cNvPr id="19459" name="Rectangle 2">
            <a:extLst>
              <a:ext uri="{FF2B5EF4-FFF2-40B4-BE49-F238E27FC236}">
                <a16:creationId xmlns:a16="http://schemas.microsoft.com/office/drawing/2014/main" id="{D36AADCC-0269-451A-BFF6-9712A3DC2E9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FA5306-A1C7-490D-BB77-7ADB3387C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499495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77A1962-ECD6-4B79-BD97-06C0102BD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EB5C4-86B8-4C02-B9AB-E20D8EE7AC6D}" type="slidenum">
              <a:rPr lang="en-GB" altLang="pl-PL" sz="1300" smtClean="0"/>
              <a:pPr>
                <a:spcBef>
                  <a:spcPct val="0"/>
                </a:spcBef>
              </a:pPr>
              <a:t>35</a:t>
            </a:fld>
            <a:endParaRPr lang="en-GB" altLang="pl-PL" sz="1300"/>
          </a:p>
        </p:txBody>
      </p:sp>
      <p:sp>
        <p:nvSpPr>
          <p:cNvPr id="19459" name="Rectangle 2">
            <a:extLst>
              <a:ext uri="{FF2B5EF4-FFF2-40B4-BE49-F238E27FC236}">
                <a16:creationId xmlns:a16="http://schemas.microsoft.com/office/drawing/2014/main" id="{D36AADCC-0269-451A-BFF6-9712A3DC2E9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FA5306-A1C7-490D-BB77-7ADB3387C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2580531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77A1962-ECD6-4B79-BD97-06C0102BD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EB5C4-86B8-4C02-B9AB-E20D8EE7AC6D}" type="slidenum">
              <a:rPr lang="en-GB" altLang="pl-PL" sz="1300" smtClean="0"/>
              <a:pPr>
                <a:spcBef>
                  <a:spcPct val="0"/>
                </a:spcBef>
              </a:pPr>
              <a:t>36</a:t>
            </a:fld>
            <a:endParaRPr lang="en-GB" altLang="pl-PL" sz="1300"/>
          </a:p>
        </p:txBody>
      </p:sp>
      <p:sp>
        <p:nvSpPr>
          <p:cNvPr id="19459" name="Rectangle 2">
            <a:extLst>
              <a:ext uri="{FF2B5EF4-FFF2-40B4-BE49-F238E27FC236}">
                <a16:creationId xmlns:a16="http://schemas.microsoft.com/office/drawing/2014/main" id="{D36AADCC-0269-451A-BFF6-9712A3DC2E9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FA5306-A1C7-490D-BB77-7ADB3387C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1203691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77A1962-ECD6-4B79-BD97-06C0102BD1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FEB5C4-86B8-4C02-B9AB-E20D8EE7AC6D}" type="slidenum">
              <a:rPr lang="en-GB" altLang="pl-PL" sz="1300" smtClean="0"/>
              <a:pPr>
                <a:spcBef>
                  <a:spcPct val="0"/>
                </a:spcBef>
              </a:pPr>
              <a:t>37</a:t>
            </a:fld>
            <a:endParaRPr lang="en-GB" altLang="pl-PL" sz="1300"/>
          </a:p>
        </p:txBody>
      </p:sp>
      <p:sp>
        <p:nvSpPr>
          <p:cNvPr id="19459" name="Rectangle 2">
            <a:extLst>
              <a:ext uri="{FF2B5EF4-FFF2-40B4-BE49-F238E27FC236}">
                <a16:creationId xmlns:a16="http://schemas.microsoft.com/office/drawing/2014/main" id="{D36AADCC-0269-451A-BFF6-9712A3DC2E9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5FA5306-A1C7-490D-BB77-7ADB3387C3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3654224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5C5114F-A737-4227-A8BB-FFE814508761}"/>
              </a:ext>
            </a:extLst>
          </p:cNvPr>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2DB6AAA-CF74-4ECD-A63A-974C4109ADCC}" type="slidenum">
              <a:rPr lang="en-GB" altLang="pl-PL" sz="1300"/>
              <a:pPr algn="r" eaLnBrk="1" hangingPunct="1">
                <a:spcBef>
                  <a:spcPct val="0"/>
                </a:spcBef>
              </a:pPr>
              <a:t>38</a:t>
            </a:fld>
            <a:endParaRPr lang="en-GB" altLang="pl-PL" sz="1300"/>
          </a:p>
        </p:txBody>
      </p:sp>
      <p:sp>
        <p:nvSpPr>
          <p:cNvPr id="23555" name="Rectangle 2">
            <a:extLst>
              <a:ext uri="{FF2B5EF4-FFF2-40B4-BE49-F238E27FC236}">
                <a16:creationId xmlns:a16="http://schemas.microsoft.com/office/drawing/2014/main" id="{328CA713-0DB0-4672-A115-071F3BA8C322}"/>
              </a:ext>
            </a:extLst>
          </p:cNvPr>
          <p:cNvSpPr>
            <a:spLocks noGrp="1" noRot="1" noChangeAspect="1" noChangeArrowheads="1" noTextEdit="1"/>
          </p:cNvSpPr>
          <p:nvPr>
            <p:ph type="sldImg"/>
          </p:nvPr>
        </p:nvSpPr>
        <p:spPr>
          <a:solidFill>
            <a:srgbClr val="FFFFFF"/>
          </a:solidFill>
          <a:ln/>
        </p:spPr>
      </p:sp>
      <p:sp>
        <p:nvSpPr>
          <p:cNvPr id="23556" name="Rectangle 3">
            <a:extLst>
              <a:ext uri="{FF2B5EF4-FFF2-40B4-BE49-F238E27FC236}">
                <a16:creationId xmlns:a16="http://schemas.microsoft.com/office/drawing/2014/main" id="{A1BB4D68-334C-49FE-BDE6-D47B2B85D5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FA15A0EE-AD94-4649-A714-053CEEF5FEBE}"/>
              </a:ext>
            </a:extLst>
          </p:cNvPr>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5D1D9A1-FDE4-441F-8AAC-6ADEA7A4C2D0}" type="slidenum">
              <a:rPr lang="en-GB" altLang="pl-PL" sz="1300"/>
              <a:pPr algn="r" eaLnBrk="1" hangingPunct="1">
                <a:spcBef>
                  <a:spcPct val="0"/>
                </a:spcBef>
              </a:pPr>
              <a:t>39</a:t>
            </a:fld>
            <a:endParaRPr lang="en-GB" altLang="pl-PL" sz="1300"/>
          </a:p>
        </p:txBody>
      </p:sp>
      <p:sp>
        <p:nvSpPr>
          <p:cNvPr id="25603" name="Rectangle 2">
            <a:extLst>
              <a:ext uri="{FF2B5EF4-FFF2-40B4-BE49-F238E27FC236}">
                <a16:creationId xmlns:a16="http://schemas.microsoft.com/office/drawing/2014/main" id="{CD78E3FE-D38C-4A7F-A355-1BF07FFDA53C}"/>
              </a:ext>
            </a:extLst>
          </p:cNvPr>
          <p:cNvSpPr>
            <a:spLocks noGrp="1" noRot="1" noChangeAspect="1" noChangeArrowheads="1" noTextEdit="1"/>
          </p:cNvSpPr>
          <p:nvPr>
            <p:ph type="sldImg"/>
          </p:nvPr>
        </p:nvSpPr>
        <p:spPr>
          <a:solidFill>
            <a:srgbClr val="FFFFFF"/>
          </a:solidFill>
          <a:ln/>
        </p:spPr>
      </p:sp>
      <p:sp>
        <p:nvSpPr>
          <p:cNvPr id="25604" name="Rectangle 3">
            <a:extLst>
              <a:ext uri="{FF2B5EF4-FFF2-40B4-BE49-F238E27FC236}">
                <a16:creationId xmlns:a16="http://schemas.microsoft.com/office/drawing/2014/main" id="{5E2606A2-C05C-4D15-B3DD-D9280206DB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636BD82-EA41-47AA-BEEA-4512D8D957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5A49CA-65E1-4AA3-BA05-9A94D7E08815}" type="slidenum">
              <a:rPr lang="en-GB" altLang="pl-PL" sz="1300" smtClean="0"/>
              <a:pPr>
                <a:spcBef>
                  <a:spcPct val="0"/>
                </a:spcBef>
              </a:pPr>
              <a:t>4</a:t>
            </a:fld>
            <a:endParaRPr lang="en-GB" altLang="pl-PL" sz="1300"/>
          </a:p>
        </p:txBody>
      </p:sp>
      <p:sp>
        <p:nvSpPr>
          <p:cNvPr id="11267" name="Rectangle 2">
            <a:extLst>
              <a:ext uri="{FF2B5EF4-FFF2-40B4-BE49-F238E27FC236}">
                <a16:creationId xmlns:a16="http://schemas.microsoft.com/office/drawing/2014/main" id="{7F376C4C-EF0E-4111-8DE1-281AABEA267B}"/>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7DA269D8-8C73-431F-B375-D220817237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9C2CD905-3FD1-4B56-9EF3-F8EF089B2FD3}"/>
              </a:ext>
            </a:extLst>
          </p:cNvPr>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409D554-AC40-45D7-94C1-23B86AAE8B9D}" type="slidenum">
              <a:rPr lang="en-GB" altLang="pl-PL" sz="1300"/>
              <a:pPr algn="r" eaLnBrk="1" hangingPunct="1">
                <a:spcBef>
                  <a:spcPct val="0"/>
                </a:spcBef>
              </a:pPr>
              <a:t>40</a:t>
            </a:fld>
            <a:endParaRPr lang="en-GB" altLang="pl-PL" sz="1300"/>
          </a:p>
        </p:txBody>
      </p:sp>
      <p:sp>
        <p:nvSpPr>
          <p:cNvPr id="27651" name="Rectangle 2">
            <a:extLst>
              <a:ext uri="{FF2B5EF4-FFF2-40B4-BE49-F238E27FC236}">
                <a16:creationId xmlns:a16="http://schemas.microsoft.com/office/drawing/2014/main" id="{6487B375-2F0F-45F4-A105-D67311652B42}"/>
              </a:ext>
            </a:extLst>
          </p:cNvPr>
          <p:cNvSpPr>
            <a:spLocks noGrp="1" noRot="1" noChangeAspect="1" noChangeArrowheads="1" noTextEdit="1"/>
          </p:cNvSpPr>
          <p:nvPr>
            <p:ph type="sldImg"/>
          </p:nvPr>
        </p:nvSpPr>
        <p:spPr>
          <a:solidFill>
            <a:srgbClr val="FFFFFF"/>
          </a:solidFill>
          <a:ln/>
        </p:spPr>
      </p:sp>
      <p:sp>
        <p:nvSpPr>
          <p:cNvPr id="27652" name="Rectangle 3">
            <a:extLst>
              <a:ext uri="{FF2B5EF4-FFF2-40B4-BE49-F238E27FC236}">
                <a16:creationId xmlns:a16="http://schemas.microsoft.com/office/drawing/2014/main" id="{FDDD1620-A14B-4A78-AC36-C25DE60B45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9568612-291E-435E-8743-438F3E31AE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CF0B4E-FD1F-4021-8C5B-91A620DC8AE2}" type="slidenum">
              <a:rPr lang="en-GB" altLang="pl-PL" sz="1300" smtClean="0"/>
              <a:pPr>
                <a:spcBef>
                  <a:spcPct val="0"/>
                </a:spcBef>
              </a:pPr>
              <a:t>41</a:t>
            </a:fld>
            <a:endParaRPr lang="en-GB" altLang="pl-PL" sz="1300"/>
          </a:p>
        </p:txBody>
      </p:sp>
      <p:sp>
        <p:nvSpPr>
          <p:cNvPr id="29699" name="Rectangle 2">
            <a:extLst>
              <a:ext uri="{FF2B5EF4-FFF2-40B4-BE49-F238E27FC236}">
                <a16:creationId xmlns:a16="http://schemas.microsoft.com/office/drawing/2014/main" id="{0395976E-BD84-45EA-9F3B-F5EDB5BDD0F5}"/>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A4C10357-3994-4337-8F85-819ACA750F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636BD82-EA41-47AA-BEEA-4512D8D957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5A49CA-65E1-4AA3-BA05-9A94D7E08815}" type="slidenum">
              <a:rPr lang="en-GB" altLang="pl-PL" sz="1300" smtClean="0"/>
              <a:pPr>
                <a:spcBef>
                  <a:spcPct val="0"/>
                </a:spcBef>
              </a:pPr>
              <a:t>5</a:t>
            </a:fld>
            <a:endParaRPr lang="en-GB" altLang="pl-PL" sz="1300"/>
          </a:p>
        </p:txBody>
      </p:sp>
      <p:sp>
        <p:nvSpPr>
          <p:cNvPr id="11267" name="Rectangle 2">
            <a:extLst>
              <a:ext uri="{FF2B5EF4-FFF2-40B4-BE49-F238E27FC236}">
                <a16:creationId xmlns:a16="http://schemas.microsoft.com/office/drawing/2014/main" id="{7F376C4C-EF0E-4111-8DE1-281AABEA267B}"/>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7DA269D8-8C73-431F-B375-D220817237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2524323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34938142-CE27-43BA-8E63-B2F2F56F4A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031E54-5688-45AD-98EF-1638D7F1846E}" type="slidenum">
              <a:rPr lang="en-GB" altLang="pl-PL" sz="1300" smtClean="0"/>
              <a:pPr>
                <a:spcBef>
                  <a:spcPct val="0"/>
                </a:spcBef>
              </a:pPr>
              <a:t>6</a:t>
            </a:fld>
            <a:endParaRPr lang="en-GB" altLang="pl-PL" sz="1300"/>
          </a:p>
        </p:txBody>
      </p:sp>
      <p:sp>
        <p:nvSpPr>
          <p:cNvPr id="13315" name="Rectangle 2">
            <a:extLst>
              <a:ext uri="{FF2B5EF4-FFF2-40B4-BE49-F238E27FC236}">
                <a16:creationId xmlns:a16="http://schemas.microsoft.com/office/drawing/2014/main" id="{06D4233C-4FE1-42FA-B89D-B791D0156349}"/>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A561CDA0-0E32-4F08-9A8B-F891E01140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0FB234C-FBF5-4C5D-B0C9-29D552A49C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52105E-B0CE-44D8-AFB0-569FC8C5577F}" type="slidenum">
              <a:rPr lang="en-GB" altLang="pl-PL" sz="1300" smtClean="0"/>
              <a:pPr>
                <a:spcBef>
                  <a:spcPct val="0"/>
                </a:spcBef>
              </a:pPr>
              <a:t>7</a:t>
            </a:fld>
            <a:endParaRPr lang="en-GB" altLang="pl-PL" sz="1300"/>
          </a:p>
        </p:txBody>
      </p:sp>
      <p:sp>
        <p:nvSpPr>
          <p:cNvPr id="15363" name="Rectangle 2">
            <a:extLst>
              <a:ext uri="{FF2B5EF4-FFF2-40B4-BE49-F238E27FC236}">
                <a16:creationId xmlns:a16="http://schemas.microsoft.com/office/drawing/2014/main" id="{CE189527-CF61-41DC-86CA-CA6783781CDD}"/>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D4DD8ADB-7795-4DBB-A2E6-1D553312B6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0FB234C-FBF5-4C5D-B0C9-29D552A49C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52105E-B0CE-44D8-AFB0-569FC8C5577F}" type="slidenum">
              <a:rPr lang="en-GB" altLang="pl-PL" sz="1300" smtClean="0"/>
              <a:pPr>
                <a:spcBef>
                  <a:spcPct val="0"/>
                </a:spcBef>
              </a:pPr>
              <a:t>8</a:t>
            </a:fld>
            <a:endParaRPr lang="en-GB" altLang="pl-PL" sz="1300"/>
          </a:p>
        </p:txBody>
      </p:sp>
      <p:sp>
        <p:nvSpPr>
          <p:cNvPr id="15363" name="Rectangle 2">
            <a:extLst>
              <a:ext uri="{FF2B5EF4-FFF2-40B4-BE49-F238E27FC236}">
                <a16:creationId xmlns:a16="http://schemas.microsoft.com/office/drawing/2014/main" id="{CE189527-CF61-41DC-86CA-CA6783781CDD}"/>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D4DD8ADB-7795-4DBB-A2E6-1D553312B6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3002113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0FB234C-FBF5-4C5D-B0C9-29D552A49C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52105E-B0CE-44D8-AFB0-569FC8C5577F}" type="slidenum">
              <a:rPr lang="en-GB" altLang="pl-PL" sz="1300" smtClean="0"/>
              <a:pPr>
                <a:spcBef>
                  <a:spcPct val="0"/>
                </a:spcBef>
              </a:pPr>
              <a:t>9</a:t>
            </a:fld>
            <a:endParaRPr lang="en-GB" altLang="pl-PL" sz="1300"/>
          </a:p>
        </p:txBody>
      </p:sp>
      <p:sp>
        <p:nvSpPr>
          <p:cNvPr id="15363" name="Rectangle 2">
            <a:extLst>
              <a:ext uri="{FF2B5EF4-FFF2-40B4-BE49-F238E27FC236}">
                <a16:creationId xmlns:a16="http://schemas.microsoft.com/office/drawing/2014/main" id="{CE189527-CF61-41DC-86CA-CA6783781CDD}"/>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D4DD8ADB-7795-4DBB-A2E6-1D553312B6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l-PL" altLang="pl-PL" b="1">
              <a:latin typeface="Arial" panose="020B0604020202020204" pitchFamily="34" charset="0"/>
            </a:endParaRPr>
          </a:p>
        </p:txBody>
      </p:sp>
    </p:spTree>
    <p:extLst>
      <p:ext uri="{BB962C8B-B14F-4D97-AF65-F5344CB8AC3E}">
        <p14:creationId xmlns:p14="http://schemas.microsoft.com/office/powerpoint/2010/main" val="883727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a:extLst>
              <a:ext uri="{FF2B5EF4-FFF2-40B4-BE49-F238E27FC236}">
                <a16:creationId xmlns:a16="http://schemas.microsoft.com/office/drawing/2014/main" id="{DF61CCBA-50A4-4D3D-BC1A-776481A666FC}"/>
              </a:ext>
            </a:extLst>
          </p:cNvPr>
          <p:cNvSpPr>
            <a:spLocks noGrp="1" noChangeArrowheads="1"/>
          </p:cNvSpPr>
          <p:nvPr>
            <p:ph type="dt" sz="half" idx="10"/>
          </p:nvPr>
        </p:nvSpPr>
        <p:spPr>
          <a:ln/>
        </p:spPr>
        <p:txBody>
          <a:bodyPr/>
          <a:lstStyle>
            <a:lvl1pPr>
              <a:defRPr/>
            </a:lvl1pPr>
          </a:lstStyle>
          <a:p>
            <a:pPr>
              <a:defRPr/>
            </a:pPr>
            <a:endParaRPr lang="pl-PL"/>
          </a:p>
        </p:txBody>
      </p:sp>
      <p:sp>
        <p:nvSpPr>
          <p:cNvPr id="5" name="Rectangle 5">
            <a:extLst>
              <a:ext uri="{FF2B5EF4-FFF2-40B4-BE49-F238E27FC236}">
                <a16:creationId xmlns:a16="http://schemas.microsoft.com/office/drawing/2014/main" id="{45E19A21-640E-425A-A534-A2B2E32A7BDB}"/>
              </a:ext>
            </a:extLst>
          </p:cNvPr>
          <p:cNvSpPr>
            <a:spLocks noGrp="1" noChangeArrowheads="1"/>
          </p:cNvSpPr>
          <p:nvPr>
            <p:ph type="ftr" sz="quarter" idx="11"/>
          </p:nvPr>
        </p:nvSpPr>
        <p:spPr>
          <a:ln/>
        </p:spPr>
        <p:txBody>
          <a:bodyPr/>
          <a:lstStyle>
            <a:lvl1pPr>
              <a:defRPr/>
            </a:lvl1pPr>
          </a:lstStyle>
          <a:p>
            <a:pPr>
              <a:defRPr/>
            </a:pPr>
            <a:endParaRPr lang="pl-PL"/>
          </a:p>
        </p:txBody>
      </p:sp>
      <p:sp>
        <p:nvSpPr>
          <p:cNvPr id="6" name="Rectangle 6">
            <a:extLst>
              <a:ext uri="{FF2B5EF4-FFF2-40B4-BE49-F238E27FC236}">
                <a16:creationId xmlns:a16="http://schemas.microsoft.com/office/drawing/2014/main" id="{92223CA3-57B1-42C7-8C1D-2C1A13A27F5A}"/>
              </a:ext>
            </a:extLst>
          </p:cNvPr>
          <p:cNvSpPr>
            <a:spLocks noGrp="1" noChangeArrowheads="1"/>
          </p:cNvSpPr>
          <p:nvPr>
            <p:ph type="sldNum" sz="quarter" idx="12"/>
          </p:nvPr>
        </p:nvSpPr>
        <p:spPr>
          <a:ln/>
        </p:spPr>
        <p:txBody>
          <a:bodyPr/>
          <a:lstStyle>
            <a:lvl1pPr>
              <a:defRPr/>
            </a:lvl1pPr>
          </a:lstStyle>
          <a:p>
            <a:pPr>
              <a:defRPr/>
            </a:pPr>
            <a:fld id="{9AA4A6A5-ADCA-4185-A05F-232C45649437}" type="slidenum">
              <a:rPr lang="pl-PL" altLang="pl-PL"/>
              <a:pPr>
                <a:defRPr/>
              </a:pPr>
              <a:t>‹#›</a:t>
            </a:fld>
            <a:endParaRPr lang="pl-PL" altLang="pl-PL"/>
          </a:p>
        </p:txBody>
      </p:sp>
    </p:spTree>
    <p:extLst>
      <p:ext uri="{BB962C8B-B14F-4D97-AF65-F5344CB8AC3E}">
        <p14:creationId xmlns:p14="http://schemas.microsoft.com/office/powerpoint/2010/main" val="393331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a:extLst>
              <a:ext uri="{FF2B5EF4-FFF2-40B4-BE49-F238E27FC236}">
                <a16:creationId xmlns:a16="http://schemas.microsoft.com/office/drawing/2014/main" id="{E11638A2-022D-4342-A204-DD55504EF90C}"/>
              </a:ext>
            </a:extLst>
          </p:cNvPr>
          <p:cNvSpPr>
            <a:spLocks noGrp="1" noChangeArrowheads="1"/>
          </p:cNvSpPr>
          <p:nvPr>
            <p:ph type="dt" sz="half" idx="10"/>
          </p:nvPr>
        </p:nvSpPr>
        <p:spPr>
          <a:ln/>
        </p:spPr>
        <p:txBody>
          <a:bodyPr/>
          <a:lstStyle>
            <a:lvl1pPr>
              <a:defRPr/>
            </a:lvl1pPr>
          </a:lstStyle>
          <a:p>
            <a:pPr>
              <a:defRPr/>
            </a:pPr>
            <a:endParaRPr lang="pl-PL"/>
          </a:p>
        </p:txBody>
      </p:sp>
      <p:sp>
        <p:nvSpPr>
          <p:cNvPr id="5" name="Rectangle 5">
            <a:extLst>
              <a:ext uri="{FF2B5EF4-FFF2-40B4-BE49-F238E27FC236}">
                <a16:creationId xmlns:a16="http://schemas.microsoft.com/office/drawing/2014/main" id="{9B2D9A51-E01D-49E4-809C-63E21E3661F2}"/>
              </a:ext>
            </a:extLst>
          </p:cNvPr>
          <p:cNvSpPr>
            <a:spLocks noGrp="1" noChangeArrowheads="1"/>
          </p:cNvSpPr>
          <p:nvPr>
            <p:ph type="ftr" sz="quarter" idx="11"/>
          </p:nvPr>
        </p:nvSpPr>
        <p:spPr>
          <a:ln/>
        </p:spPr>
        <p:txBody>
          <a:bodyPr/>
          <a:lstStyle>
            <a:lvl1pPr>
              <a:defRPr/>
            </a:lvl1pPr>
          </a:lstStyle>
          <a:p>
            <a:pPr>
              <a:defRPr/>
            </a:pPr>
            <a:endParaRPr lang="pl-PL"/>
          </a:p>
        </p:txBody>
      </p:sp>
      <p:sp>
        <p:nvSpPr>
          <p:cNvPr id="6" name="Rectangle 6">
            <a:extLst>
              <a:ext uri="{FF2B5EF4-FFF2-40B4-BE49-F238E27FC236}">
                <a16:creationId xmlns:a16="http://schemas.microsoft.com/office/drawing/2014/main" id="{0EE802FE-8C7F-49EA-9A9C-06396176A7A7}"/>
              </a:ext>
            </a:extLst>
          </p:cNvPr>
          <p:cNvSpPr>
            <a:spLocks noGrp="1" noChangeArrowheads="1"/>
          </p:cNvSpPr>
          <p:nvPr>
            <p:ph type="sldNum" sz="quarter" idx="12"/>
          </p:nvPr>
        </p:nvSpPr>
        <p:spPr>
          <a:ln/>
        </p:spPr>
        <p:txBody>
          <a:bodyPr/>
          <a:lstStyle>
            <a:lvl1pPr>
              <a:defRPr/>
            </a:lvl1pPr>
          </a:lstStyle>
          <a:p>
            <a:pPr>
              <a:defRPr/>
            </a:pPr>
            <a:fld id="{07D562B7-32EA-4522-82AF-3F7DE553526E}" type="slidenum">
              <a:rPr lang="pl-PL" altLang="pl-PL"/>
              <a:pPr>
                <a:defRPr/>
              </a:pPr>
              <a:t>‹#›</a:t>
            </a:fld>
            <a:endParaRPr lang="pl-PL" altLang="pl-PL"/>
          </a:p>
        </p:txBody>
      </p:sp>
    </p:spTree>
    <p:extLst>
      <p:ext uri="{BB962C8B-B14F-4D97-AF65-F5344CB8AC3E}">
        <p14:creationId xmlns:p14="http://schemas.microsoft.com/office/powerpoint/2010/main" val="1532057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902450" y="476250"/>
            <a:ext cx="1784350" cy="5649913"/>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1547813" y="476250"/>
            <a:ext cx="5202237" cy="5649913"/>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a:extLst>
              <a:ext uri="{FF2B5EF4-FFF2-40B4-BE49-F238E27FC236}">
                <a16:creationId xmlns:a16="http://schemas.microsoft.com/office/drawing/2014/main" id="{F00E1CF2-0A6D-4A55-AD9C-AF6DFDCA9431}"/>
              </a:ext>
            </a:extLst>
          </p:cNvPr>
          <p:cNvSpPr>
            <a:spLocks noGrp="1" noChangeArrowheads="1"/>
          </p:cNvSpPr>
          <p:nvPr>
            <p:ph type="dt" sz="half" idx="10"/>
          </p:nvPr>
        </p:nvSpPr>
        <p:spPr>
          <a:ln/>
        </p:spPr>
        <p:txBody>
          <a:bodyPr/>
          <a:lstStyle>
            <a:lvl1pPr>
              <a:defRPr/>
            </a:lvl1pPr>
          </a:lstStyle>
          <a:p>
            <a:pPr>
              <a:defRPr/>
            </a:pPr>
            <a:endParaRPr lang="pl-PL"/>
          </a:p>
        </p:txBody>
      </p:sp>
      <p:sp>
        <p:nvSpPr>
          <p:cNvPr id="5" name="Rectangle 5">
            <a:extLst>
              <a:ext uri="{FF2B5EF4-FFF2-40B4-BE49-F238E27FC236}">
                <a16:creationId xmlns:a16="http://schemas.microsoft.com/office/drawing/2014/main" id="{AC10A603-C4F3-465E-A618-3A0238F9930A}"/>
              </a:ext>
            </a:extLst>
          </p:cNvPr>
          <p:cNvSpPr>
            <a:spLocks noGrp="1" noChangeArrowheads="1"/>
          </p:cNvSpPr>
          <p:nvPr>
            <p:ph type="ftr" sz="quarter" idx="11"/>
          </p:nvPr>
        </p:nvSpPr>
        <p:spPr>
          <a:ln/>
        </p:spPr>
        <p:txBody>
          <a:bodyPr/>
          <a:lstStyle>
            <a:lvl1pPr>
              <a:defRPr/>
            </a:lvl1pPr>
          </a:lstStyle>
          <a:p>
            <a:pPr>
              <a:defRPr/>
            </a:pPr>
            <a:endParaRPr lang="pl-PL"/>
          </a:p>
        </p:txBody>
      </p:sp>
      <p:sp>
        <p:nvSpPr>
          <p:cNvPr id="6" name="Rectangle 6">
            <a:extLst>
              <a:ext uri="{FF2B5EF4-FFF2-40B4-BE49-F238E27FC236}">
                <a16:creationId xmlns:a16="http://schemas.microsoft.com/office/drawing/2014/main" id="{9C9A0D2B-0700-467A-A1D2-D29CD8D70BD2}"/>
              </a:ext>
            </a:extLst>
          </p:cNvPr>
          <p:cNvSpPr>
            <a:spLocks noGrp="1" noChangeArrowheads="1"/>
          </p:cNvSpPr>
          <p:nvPr>
            <p:ph type="sldNum" sz="quarter" idx="12"/>
          </p:nvPr>
        </p:nvSpPr>
        <p:spPr>
          <a:ln/>
        </p:spPr>
        <p:txBody>
          <a:bodyPr/>
          <a:lstStyle>
            <a:lvl1pPr>
              <a:defRPr/>
            </a:lvl1pPr>
          </a:lstStyle>
          <a:p>
            <a:pPr>
              <a:defRPr/>
            </a:pPr>
            <a:fld id="{965EC8B9-24CD-43D1-B245-99E4218E3275}" type="slidenum">
              <a:rPr lang="pl-PL" altLang="pl-PL"/>
              <a:pPr>
                <a:defRPr/>
              </a:pPr>
              <a:t>‹#›</a:t>
            </a:fld>
            <a:endParaRPr lang="pl-PL" altLang="pl-PL"/>
          </a:p>
        </p:txBody>
      </p:sp>
    </p:spTree>
    <p:extLst>
      <p:ext uri="{BB962C8B-B14F-4D97-AF65-F5344CB8AC3E}">
        <p14:creationId xmlns:p14="http://schemas.microsoft.com/office/powerpoint/2010/main" val="265549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a:extLst>
              <a:ext uri="{FF2B5EF4-FFF2-40B4-BE49-F238E27FC236}">
                <a16:creationId xmlns:a16="http://schemas.microsoft.com/office/drawing/2014/main" id="{85D6F5B2-4232-40D9-B9AF-421FAC4E8A6F}"/>
              </a:ext>
            </a:extLst>
          </p:cNvPr>
          <p:cNvSpPr>
            <a:spLocks noGrp="1" noChangeArrowheads="1"/>
          </p:cNvSpPr>
          <p:nvPr>
            <p:ph type="dt" sz="half" idx="10"/>
          </p:nvPr>
        </p:nvSpPr>
        <p:spPr>
          <a:ln/>
        </p:spPr>
        <p:txBody>
          <a:bodyPr/>
          <a:lstStyle>
            <a:lvl1pPr>
              <a:defRPr/>
            </a:lvl1pPr>
          </a:lstStyle>
          <a:p>
            <a:pPr>
              <a:defRPr/>
            </a:pPr>
            <a:endParaRPr lang="pl-PL"/>
          </a:p>
        </p:txBody>
      </p:sp>
      <p:sp>
        <p:nvSpPr>
          <p:cNvPr id="5" name="Rectangle 5">
            <a:extLst>
              <a:ext uri="{FF2B5EF4-FFF2-40B4-BE49-F238E27FC236}">
                <a16:creationId xmlns:a16="http://schemas.microsoft.com/office/drawing/2014/main" id="{EC07D352-9221-4E5A-9405-3F1E448BBE72}"/>
              </a:ext>
            </a:extLst>
          </p:cNvPr>
          <p:cNvSpPr>
            <a:spLocks noGrp="1" noChangeArrowheads="1"/>
          </p:cNvSpPr>
          <p:nvPr>
            <p:ph type="ftr" sz="quarter" idx="11"/>
          </p:nvPr>
        </p:nvSpPr>
        <p:spPr>
          <a:ln/>
        </p:spPr>
        <p:txBody>
          <a:bodyPr/>
          <a:lstStyle>
            <a:lvl1pPr>
              <a:defRPr/>
            </a:lvl1pPr>
          </a:lstStyle>
          <a:p>
            <a:pPr>
              <a:defRPr/>
            </a:pPr>
            <a:endParaRPr lang="pl-PL"/>
          </a:p>
        </p:txBody>
      </p:sp>
      <p:sp>
        <p:nvSpPr>
          <p:cNvPr id="6" name="Rectangle 6">
            <a:extLst>
              <a:ext uri="{FF2B5EF4-FFF2-40B4-BE49-F238E27FC236}">
                <a16:creationId xmlns:a16="http://schemas.microsoft.com/office/drawing/2014/main" id="{0F240ACA-F388-4DB8-A196-67E6B143AB2A}"/>
              </a:ext>
            </a:extLst>
          </p:cNvPr>
          <p:cNvSpPr>
            <a:spLocks noGrp="1" noChangeArrowheads="1"/>
          </p:cNvSpPr>
          <p:nvPr>
            <p:ph type="sldNum" sz="quarter" idx="12"/>
          </p:nvPr>
        </p:nvSpPr>
        <p:spPr>
          <a:ln/>
        </p:spPr>
        <p:txBody>
          <a:bodyPr/>
          <a:lstStyle>
            <a:lvl1pPr>
              <a:defRPr/>
            </a:lvl1pPr>
          </a:lstStyle>
          <a:p>
            <a:pPr>
              <a:defRPr/>
            </a:pPr>
            <a:fld id="{97A5DBCE-C66C-4F4D-8DCE-7677F5DD76E9}" type="slidenum">
              <a:rPr lang="pl-PL" altLang="pl-PL"/>
              <a:pPr>
                <a:defRPr/>
              </a:pPr>
              <a:t>‹#›</a:t>
            </a:fld>
            <a:endParaRPr lang="pl-PL" altLang="pl-PL"/>
          </a:p>
        </p:txBody>
      </p:sp>
    </p:spTree>
    <p:extLst>
      <p:ext uri="{BB962C8B-B14F-4D97-AF65-F5344CB8AC3E}">
        <p14:creationId xmlns:p14="http://schemas.microsoft.com/office/powerpoint/2010/main" val="303376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a:extLst>
              <a:ext uri="{FF2B5EF4-FFF2-40B4-BE49-F238E27FC236}">
                <a16:creationId xmlns:a16="http://schemas.microsoft.com/office/drawing/2014/main" id="{36BB7407-2E97-475B-AE8B-D502FECA990B}"/>
              </a:ext>
            </a:extLst>
          </p:cNvPr>
          <p:cNvSpPr>
            <a:spLocks noGrp="1" noChangeArrowheads="1"/>
          </p:cNvSpPr>
          <p:nvPr>
            <p:ph type="dt" sz="half" idx="10"/>
          </p:nvPr>
        </p:nvSpPr>
        <p:spPr>
          <a:ln/>
        </p:spPr>
        <p:txBody>
          <a:bodyPr/>
          <a:lstStyle>
            <a:lvl1pPr>
              <a:defRPr/>
            </a:lvl1pPr>
          </a:lstStyle>
          <a:p>
            <a:pPr>
              <a:defRPr/>
            </a:pPr>
            <a:endParaRPr lang="pl-PL"/>
          </a:p>
        </p:txBody>
      </p:sp>
      <p:sp>
        <p:nvSpPr>
          <p:cNvPr id="5" name="Rectangle 5">
            <a:extLst>
              <a:ext uri="{FF2B5EF4-FFF2-40B4-BE49-F238E27FC236}">
                <a16:creationId xmlns:a16="http://schemas.microsoft.com/office/drawing/2014/main" id="{66016218-026F-4BFB-9296-B82F03D9D0C9}"/>
              </a:ext>
            </a:extLst>
          </p:cNvPr>
          <p:cNvSpPr>
            <a:spLocks noGrp="1" noChangeArrowheads="1"/>
          </p:cNvSpPr>
          <p:nvPr>
            <p:ph type="ftr" sz="quarter" idx="11"/>
          </p:nvPr>
        </p:nvSpPr>
        <p:spPr>
          <a:ln/>
        </p:spPr>
        <p:txBody>
          <a:bodyPr/>
          <a:lstStyle>
            <a:lvl1pPr>
              <a:defRPr/>
            </a:lvl1pPr>
          </a:lstStyle>
          <a:p>
            <a:pPr>
              <a:defRPr/>
            </a:pPr>
            <a:endParaRPr lang="pl-PL"/>
          </a:p>
        </p:txBody>
      </p:sp>
      <p:sp>
        <p:nvSpPr>
          <p:cNvPr id="6" name="Rectangle 6">
            <a:extLst>
              <a:ext uri="{FF2B5EF4-FFF2-40B4-BE49-F238E27FC236}">
                <a16:creationId xmlns:a16="http://schemas.microsoft.com/office/drawing/2014/main" id="{60911E9A-09F1-45D6-B517-8974274E1B88}"/>
              </a:ext>
            </a:extLst>
          </p:cNvPr>
          <p:cNvSpPr>
            <a:spLocks noGrp="1" noChangeArrowheads="1"/>
          </p:cNvSpPr>
          <p:nvPr>
            <p:ph type="sldNum" sz="quarter" idx="12"/>
          </p:nvPr>
        </p:nvSpPr>
        <p:spPr>
          <a:ln/>
        </p:spPr>
        <p:txBody>
          <a:bodyPr/>
          <a:lstStyle>
            <a:lvl1pPr>
              <a:defRPr/>
            </a:lvl1pPr>
          </a:lstStyle>
          <a:p>
            <a:pPr>
              <a:defRPr/>
            </a:pPr>
            <a:fld id="{E86C6AEA-EBA2-43F6-8566-7B951917B817}" type="slidenum">
              <a:rPr lang="pl-PL" altLang="pl-PL"/>
              <a:pPr>
                <a:defRPr/>
              </a:pPr>
              <a:t>‹#›</a:t>
            </a:fld>
            <a:endParaRPr lang="pl-PL" altLang="pl-PL"/>
          </a:p>
        </p:txBody>
      </p:sp>
    </p:spTree>
    <p:extLst>
      <p:ext uri="{BB962C8B-B14F-4D97-AF65-F5344CB8AC3E}">
        <p14:creationId xmlns:p14="http://schemas.microsoft.com/office/powerpoint/2010/main" val="3785098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1547813" y="1628775"/>
            <a:ext cx="3492500"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5192713" y="1628775"/>
            <a:ext cx="3494087" cy="4497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a:extLst>
              <a:ext uri="{FF2B5EF4-FFF2-40B4-BE49-F238E27FC236}">
                <a16:creationId xmlns:a16="http://schemas.microsoft.com/office/drawing/2014/main" id="{5520DF15-E5BA-4E40-BE36-3033FB332E1B}"/>
              </a:ext>
            </a:extLst>
          </p:cNvPr>
          <p:cNvSpPr>
            <a:spLocks noGrp="1" noChangeArrowheads="1"/>
          </p:cNvSpPr>
          <p:nvPr>
            <p:ph type="dt" sz="half" idx="10"/>
          </p:nvPr>
        </p:nvSpPr>
        <p:spPr>
          <a:ln/>
        </p:spPr>
        <p:txBody>
          <a:bodyPr/>
          <a:lstStyle>
            <a:lvl1pPr>
              <a:defRPr/>
            </a:lvl1pPr>
          </a:lstStyle>
          <a:p>
            <a:pPr>
              <a:defRPr/>
            </a:pPr>
            <a:endParaRPr lang="pl-PL"/>
          </a:p>
        </p:txBody>
      </p:sp>
      <p:sp>
        <p:nvSpPr>
          <p:cNvPr id="6" name="Rectangle 5">
            <a:extLst>
              <a:ext uri="{FF2B5EF4-FFF2-40B4-BE49-F238E27FC236}">
                <a16:creationId xmlns:a16="http://schemas.microsoft.com/office/drawing/2014/main" id="{8B03CD29-C21E-482F-8502-025BD2EFF844}"/>
              </a:ext>
            </a:extLst>
          </p:cNvPr>
          <p:cNvSpPr>
            <a:spLocks noGrp="1" noChangeArrowheads="1"/>
          </p:cNvSpPr>
          <p:nvPr>
            <p:ph type="ftr" sz="quarter" idx="11"/>
          </p:nvPr>
        </p:nvSpPr>
        <p:spPr>
          <a:ln/>
        </p:spPr>
        <p:txBody>
          <a:bodyPr/>
          <a:lstStyle>
            <a:lvl1pPr>
              <a:defRPr/>
            </a:lvl1pPr>
          </a:lstStyle>
          <a:p>
            <a:pPr>
              <a:defRPr/>
            </a:pPr>
            <a:endParaRPr lang="pl-PL"/>
          </a:p>
        </p:txBody>
      </p:sp>
      <p:sp>
        <p:nvSpPr>
          <p:cNvPr id="7" name="Rectangle 6">
            <a:extLst>
              <a:ext uri="{FF2B5EF4-FFF2-40B4-BE49-F238E27FC236}">
                <a16:creationId xmlns:a16="http://schemas.microsoft.com/office/drawing/2014/main" id="{9FC83972-EEA3-4088-A75B-F4CC12D29191}"/>
              </a:ext>
            </a:extLst>
          </p:cNvPr>
          <p:cNvSpPr>
            <a:spLocks noGrp="1" noChangeArrowheads="1"/>
          </p:cNvSpPr>
          <p:nvPr>
            <p:ph type="sldNum" sz="quarter" idx="12"/>
          </p:nvPr>
        </p:nvSpPr>
        <p:spPr>
          <a:ln/>
        </p:spPr>
        <p:txBody>
          <a:bodyPr/>
          <a:lstStyle>
            <a:lvl1pPr>
              <a:defRPr/>
            </a:lvl1pPr>
          </a:lstStyle>
          <a:p>
            <a:pPr>
              <a:defRPr/>
            </a:pPr>
            <a:fld id="{B6D69F87-33D4-4566-A441-2F70EE0CA484}" type="slidenum">
              <a:rPr lang="pl-PL" altLang="pl-PL"/>
              <a:pPr>
                <a:defRPr/>
              </a:pPr>
              <a:t>‹#›</a:t>
            </a:fld>
            <a:endParaRPr lang="pl-PL" altLang="pl-PL"/>
          </a:p>
        </p:txBody>
      </p:sp>
    </p:spTree>
    <p:extLst>
      <p:ext uri="{BB962C8B-B14F-4D97-AF65-F5344CB8AC3E}">
        <p14:creationId xmlns:p14="http://schemas.microsoft.com/office/powerpoint/2010/main" val="2855322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a:extLst>
              <a:ext uri="{FF2B5EF4-FFF2-40B4-BE49-F238E27FC236}">
                <a16:creationId xmlns:a16="http://schemas.microsoft.com/office/drawing/2014/main" id="{7D0C0F5C-6F55-409D-845E-2D929EB962CC}"/>
              </a:ext>
            </a:extLst>
          </p:cNvPr>
          <p:cNvSpPr>
            <a:spLocks noGrp="1" noChangeArrowheads="1"/>
          </p:cNvSpPr>
          <p:nvPr>
            <p:ph type="dt" sz="half" idx="10"/>
          </p:nvPr>
        </p:nvSpPr>
        <p:spPr>
          <a:ln/>
        </p:spPr>
        <p:txBody>
          <a:bodyPr/>
          <a:lstStyle>
            <a:lvl1pPr>
              <a:defRPr/>
            </a:lvl1pPr>
          </a:lstStyle>
          <a:p>
            <a:pPr>
              <a:defRPr/>
            </a:pPr>
            <a:endParaRPr lang="pl-PL"/>
          </a:p>
        </p:txBody>
      </p:sp>
      <p:sp>
        <p:nvSpPr>
          <p:cNvPr id="8" name="Rectangle 5">
            <a:extLst>
              <a:ext uri="{FF2B5EF4-FFF2-40B4-BE49-F238E27FC236}">
                <a16:creationId xmlns:a16="http://schemas.microsoft.com/office/drawing/2014/main" id="{E463A369-1E7A-473C-A93B-21D0331CDAC7}"/>
              </a:ext>
            </a:extLst>
          </p:cNvPr>
          <p:cNvSpPr>
            <a:spLocks noGrp="1" noChangeArrowheads="1"/>
          </p:cNvSpPr>
          <p:nvPr>
            <p:ph type="ftr" sz="quarter" idx="11"/>
          </p:nvPr>
        </p:nvSpPr>
        <p:spPr>
          <a:ln/>
        </p:spPr>
        <p:txBody>
          <a:bodyPr/>
          <a:lstStyle>
            <a:lvl1pPr>
              <a:defRPr/>
            </a:lvl1pPr>
          </a:lstStyle>
          <a:p>
            <a:pPr>
              <a:defRPr/>
            </a:pPr>
            <a:endParaRPr lang="pl-PL"/>
          </a:p>
        </p:txBody>
      </p:sp>
      <p:sp>
        <p:nvSpPr>
          <p:cNvPr id="9" name="Rectangle 6">
            <a:extLst>
              <a:ext uri="{FF2B5EF4-FFF2-40B4-BE49-F238E27FC236}">
                <a16:creationId xmlns:a16="http://schemas.microsoft.com/office/drawing/2014/main" id="{11AEB9FB-21B9-4813-9BAD-3EF4972F5FB4}"/>
              </a:ext>
            </a:extLst>
          </p:cNvPr>
          <p:cNvSpPr>
            <a:spLocks noGrp="1" noChangeArrowheads="1"/>
          </p:cNvSpPr>
          <p:nvPr>
            <p:ph type="sldNum" sz="quarter" idx="12"/>
          </p:nvPr>
        </p:nvSpPr>
        <p:spPr>
          <a:ln/>
        </p:spPr>
        <p:txBody>
          <a:bodyPr/>
          <a:lstStyle>
            <a:lvl1pPr>
              <a:defRPr/>
            </a:lvl1pPr>
          </a:lstStyle>
          <a:p>
            <a:pPr>
              <a:defRPr/>
            </a:pPr>
            <a:fld id="{F5788C2D-31CD-49EF-83EF-2116D169D5A1}" type="slidenum">
              <a:rPr lang="pl-PL" altLang="pl-PL"/>
              <a:pPr>
                <a:defRPr/>
              </a:pPr>
              <a:t>‹#›</a:t>
            </a:fld>
            <a:endParaRPr lang="pl-PL" altLang="pl-PL"/>
          </a:p>
        </p:txBody>
      </p:sp>
    </p:spTree>
    <p:extLst>
      <p:ext uri="{BB962C8B-B14F-4D97-AF65-F5344CB8AC3E}">
        <p14:creationId xmlns:p14="http://schemas.microsoft.com/office/powerpoint/2010/main" val="405306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a:extLst>
              <a:ext uri="{FF2B5EF4-FFF2-40B4-BE49-F238E27FC236}">
                <a16:creationId xmlns:a16="http://schemas.microsoft.com/office/drawing/2014/main" id="{A02D0E3C-8899-47EB-8ABD-BA238D6D0160}"/>
              </a:ext>
            </a:extLst>
          </p:cNvPr>
          <p:cNvSpPr>
            <a:spLocks noGrp="1" noChangeArrowheads="1"/>
          </p:cNvSpPr>
          <p:nvPr>
            <p:ph type="dt" sz="half" idx="10"/>
          </p:nvPr>
        </p:nvSpPr>
        <p:spPr>
          <a:ln/>
        </p:spPr>
        <p:txBody>
          <a:bodyPr/>
          <a:lstStyle>
            <a:lvl1pPr>
              <a:defRPr/>
            </a:lvl1pPr>
          </a:lstStyle>
          <a:p>
            <a:pPr>
              <a:defRPr/>
            </a:pPr>
            <a:endParaRPr lang="pl-PL"/>
          </a:p>
        </p:txBody>
      </p:sp>
      <p:sp>
        <p:nvSpPr>
          <p:cNvPr id="4" name="Rectangle 5">
            <a:extLst>
              <a:ext uri="{FF2B5EF4-FFF2-40B4-BE49-F238E27FC236}">
                <a16:creationId xmlns:a16="http://schemas.microsoft.com/office/drawing/2014/main" id="{3F5A34ED-6609-4C80-9EED-740E3077CCCB}"/>
              </a:ext>
            </a:extLst>
          </p:cNvPr>
          <p:cNvSpPr>
            <a:spLocks noGrp="1" noChangeArrowheads="1"/>
          </p:cNvSpPr>
          <p:nvPr>
            <p:ph type="ftr" sz="quarter" idx="11"/>
          </p:nvPr>
        </p:nvSpPr>
        <p:spPr>
          <a:ln/>
        </p:spPr>
        <p:txBody>
          <a:bodyPr/>
          <a:lstStyle>
            <a:lvl1pPr>
              <a:defRPr/>
            </a:lvl1pPr>
          </a:lstStyle>
          <a:p>
            <a:pPr>
              <a:defRPr/>
            </a:pPr>
            <a:endParaRPr lang="pl-PL"/>
          </a:p>
        </p:txBody>
      </p:sp>
      <p:sp>
        <p:nvSpPr>
          <p:cNvPr id="5" name="Rectangle 6">
            <a:extLst>
              <a:ext uri="{FF2B5EF4-FFF2-40B4-BE49-F238E27FC236}">
                <a16:creationId xmlns:a16="http://schemas.microsoft.com/office/drawing/2014/main" id="{7ACCA6CB-26C7-4C55-84DA-8C3690DEEA9A}"/>
              </a:ext>
            </a:extLst>
          </p:cNvPr>
          <p:cNvSpPr>
            <a:spLocks noGrp="1" noChangeArrowheads="1"/>
          </p:cNvSpPr>
          <p:nvPr>
            <p:ph type="sldNum" sz="quarter" idx="12"/>
          </p:nvPr>
        </p:nvSpPr>
        <p:spPr>
          <a:ln/>
        </p:spPr>
        <p:txBody>
          <a:bodyPr/>
          <a:lstStyle>
            <a:lvl1pPr>
              <a:defRPr/>
            </a:lvl1pPr>
          </a:lstStyle>
          <a:p>
            <a:pPr>
              <a:defRPr/>
            </a:pPr>
            <a:fld id="{2BA99D25-FF85-4FDE-B638-487C999A5DC6}" type="slidenum">
              <a:rPr lang="pl-PL" altLang="pl-PL"/>
              <a:pPr>
                <a:defRPr/>
              </a:pPr>
              <a:t>‹#›</a:t>
            </a:fld>
            <a:endParaRPr lang="pl-PL" altLang="pl-PL"/>
          </a:p>
        </p:txBody>
      </p:sp>
    </p:spTree>
    <p:extLst>
      <p:ext uri="{BB962C8B-B14F-4D97-AF65-F5344CB8AC3E}">
        <p14:creationId xmlns:p14="http://schemas.microsoft.com/office/powerpoint/2010/main" val="3825896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AD99B84-D933-4B89-93F0-7BF5B9C1471F}"/>
              </a:ext>
            </a:extLst>
          </p:cNvPr>
          <p:cNvSpPr>
            <a:spLocks noGrp="1" noChangeArrowheads="1"/>
          </p:cNvSpPr>
          <p:nvPr>
            <p:ph type="dt" sz="half" idx="10"/>
          </p:nvPr>
        </p:nvSpPr>
        <p:spPr>
          <a:ln/>
        </p:spPr>
        <p:txBody>
          <a:bodyPr/>
          <a:lstStyle>
            <a:lvl1pPr>
              <a:defRPr/>
            </a:lvl1pPr>
          </a:lstStyle>
          <a:p>
            <a:pPr>
              <a:defRPr/>
            </a:pPr>
            <a:endParaRPr lang="pl-PL"/>
          </a:p>
        </p:txBody>
      </p:sp>
      <p:sp>
        <p:nvSpPr>
          <p:cNvPr id="3" name="Rectangle 5">
            <a:extLst>
              <a:ext uri="{FF2B5EF4-FFF2-40B4-BE49-F238E27FC236}">
                <a16:creationId xmlns:a16="http://schemas.microsoft.com/office/drawing/2014/main" id="{03250306-D5B7-437B-92FB-A78A5F4EC01D}"/>
              </a:ext>
            </a:extLst>
          </p:cNvPr>
          <p:cNvSpPr>
            <a:spLocks noGrp="1" noChangeArrowheads="1"/>
          </p:cNvSpPr>
          <p:nvPr>
            <p:ph type="ftr" sz="quarter" idx="11"/>
          </p:nvPr>
        </p:nvSpPr>
        <p:spPr>
          <a:ln/>
        </p:spPr>
        <p:txBody>
          <a:bodyPr/>
          <a:lstStyle>
            <a:lvl1pPr>
              <a:defRPr/>
            </a:lvl1pPr>
          </a:lstStyle>
          <a:p>
            <a:pPr>
              <a:defRPr/>
            </a:pPr>
            <a:endParaRPr lang="pl-PL"/>
          </a:p>
        </p:txBody>
      </p:sp>
      <p:sp>
        <p:nvSpPr>
          <p:cNvPr id="4" name="Rectangle 6">
            <a:extLst>
              <a:ext uri="{FF2B5EF4-FFF2-40B4-BE49-F238E27FC236}">
                <a16:creationId xmlns:a16="http://schemas.microsoft.com/office/drawing/2014/main" id="{A245EE5B-33B2-4F55-9834-C0A4BE985320}"/>
              </a:ext>
            </a:extLst>
          </p:cNvPr>
          <p:cNvSpPr>
            <a:spLocks noGrp="1" noChangeArrowheads="1"/>
          </p:cNvSpPr>
          <p:nvPr>
            <p:ph type="sldNum" sz="quarter" idx="12"/>
          </p:nvPr>
        </p:nvSpPr>
        <p:spPr>
          <a:ln/>
        </p:spPr>
        <p:txBody>
          <a:bodyPr/>
          <a:lstStyle>
            <a:lvl1pPr>
              <a:defRPr/>
            </a:lvl1pPr>
          </a:lstStyle>
          <a:p>
            <a:pPr>
              <a:defRPr/>
            </a:pPr>
            <a:fld id="{B9B27AAE-3E2A-4E4D-AF94-733EAA574366}" type="slidenum">
              <a:rPr lang="pl-PL" altLang="pl-PL"/>
              <a:pPr>
                <a:defRPr/>
              </a:pPr>
              <a:t>‹#›</a:t>
            </a:fld>
            <a:endParaRPr lang="pl-PL" altLang="pl-PL"/>
          </a:p>
        </p:txBody>
      </p:sp>
    </p:spTree>
    <p:extLst>
      <p:ext uri="{BB962C8B-B14F-4D97-AF65-F5344CB8AC3E}">
        <p14:creationId xmlns:p14="http://schemas.microsoft.com/office/powerpoint/2010/main" val="386244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a:extLst>
              <a:ext uri="{FF2B5EF4-FFF2-40B4-BE49-F238E27FC236}">
                <a16:creationId xmlns:a16="http://schemas.microsoft.com/office/drawing/2014/main" id="{A32A14A2-8AAE-4635-8A70-FD4B299130AB}"/>
              </a:ext>
            </a:extLst>
          </p:cNvPr>
          <p:cNvSpPr>
            <a:spLocks noGrp="1" noChangeArrowheads="1"/>
          </p:cNvSpPr>
          <p:nvPr>
            <p:ph type="dt" sz="half" idx="10"/>
          </p:nvPr>
        </p:nvSpPr>
        <p:spPr>
          <a:ln/>
        </p:spPr>
        <p:txBody>
          <a:bodyPr/>
          <a:lstStyle>
            <a:lvl1pPr>
              <a:defRPr/>
            </a:lvl1pPr>
          </a:lstStyle>
          <a:p>
            <a:pPr>
              <a:defRPr/>
            </a:pPr>
            <a:endParaRPr lang="pl-PL"/>
          </a:p>
        </p:txBody>
      </p:sp>
      <p:sp>
        <p:nvSpPr>
          <p:cNvPr id="6" name="Rectangle 5">
            <a:extLst>
              <a:ext uri="{FF2B5EF4-FFF2-40B4-BE49-F238E27FC236}">
                <a16:creationId xmlns:a16="http://schemas.microsoft.com/office/drawing/2014/main" id="{2EDB480F-254C-4A42-8043-B558B68A3341}"/>
              </a:ext>
            </a:extLst>
          </p:cNvPr>
          <p:cNvSpPr>
            <a:spLocks noGrp="1" noChangeArrowheads="1"/>
          </p:cNvSpPr>
          <p:nvPr>
            <p:ph type="ftr" sz="quarter" idx="11"/>
          </p:nvPr>
        </p:nvSpPr>
        <p:spPr>
          <a:ln/>
        </p:spPr>
        <p:txBody>
          <a:bodyPr/>
          <a:lstStyle>
            <a:lvl1pPr>
              <a:defRPr/>
            </a:lvl1pPr>
          </a:lstStyle>
          <a:p>
            <a:pPr>
              <a:defRPr/>
            </a:pPr>
            <a:endParaRPr lang="pl-PL"/>
          </a:p>
        </p:txBody>
      </p:sp>
      <p:sp>
        <p:nvSpPr>
          <p:cNvPr id="7" name="Rectangle 6">
            <a:extLst>
              <a:ext uri="{FF2B5EF4-FFF2-40B4-BE49-F238E27FC236}">
                <a16:creationId xmlns:a16="http://schemas.microsoft.com/office/drawing/2014/main" id="{D11A709B-B14F-4762-A909-7D892794339D}"/>
              </a:ext>
            </a:extLst>
          </p:cNvPr>
          <p:cNvSpPr>
            <a:spLocks noGrp="1" noChangeArrowheads="1"/>
          </p:cNvSpPr>
          <p:nvPr>
            <p:ph type="sldNum" sz="quarter" idx="12"/>
          </p:nvPr>
        </p:nvSpPr>
        <p:spPr>
          <a:ln/>
        </p:spPr>
        <p:txBody>
          <a:bodyPr/>
          <a:lstStyle>
            <a:lvl1pPr>
              <a:defRPr/>
            </a:lvl1pPr>
          </a:lstStyle>
          <a:p>
            <a:pPr>
              <a:defRPr/>
            </a:pPr>
            <a:fld id="{5266803A-175A-4582-8204-68BADA5677C6}" type="slidenum">
              <a:rPr lang="pl-PL" altLang="pl-PL"/>
              <a:pPr>
                <a:defRPr/>
              </a:pPr>
              <a:t>‹#›</a:t>
            </a:fld>
            <a:endParaRPr lang="pl-PL" altLang="pl-PL"/>
          </a:p>
        </p:txBody>
      </p:sp>
    </p:spTree>
    <p:extLst>
      <p:ext uri="{BB962C8B-B14F-4D97-AF65-F5344CB8AC3E}">
        <p14:creationId xmlns:p14="http://schemas.microsoft.com/office/powerpoint/2010/main" val="4230152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a:extLst>
              <a:ext uri="{FF2B5EF4-FFF2-40B4-BE49-F238E27FC236}">
                <a16:creationId xmlns:a16="http://schemas.microsoft.com/office/drawing/2014/main" id="{19E1E0FD-D3CF-4BB7-97FF-C0543F038238}"/>
              </a:ext>
            </a:extLst>
          </p:cNvPr>
          <p:cNvSpPr>
            <a:spLocks noGrp="1" noChangeArrowheads="1"/>
          </p:cNvSpPr>
          <p:nvPr>
            <p:ph type="dt" sz="half" idx="10"/>
          </p:nvPr>
        </p:nvSpPr>
        <p:spPr>
          <a:ln/>
        </p:spPr>
        <p:txBody>
          <a:bodyPr/>
          <a:lstStyle>
            <a:lvl1pPr>
              <a:defRPr/>
            </a:lvl1pPr>
          </a:lstStyle>
          <a:p>
            <a:pPr>
              <a:defRPr/>
            </a:pPr>
            <a:endParaRPr lang="pl-PL"/>
          </a:p>
        </p:txBody>
      </p:sp>
      <p:sp>
        <p:nvSpPr>
          <p:cNvPr id="6" name="Rectangle 5">
            <a:extLst>
              <a:ext uri="{FF2B5EF4-FFF2-40B4-BE49-F238E27FC236}">
                <a16:creationId xmlns:a16="http://schemas.microsoft.com/office/drawing/2014/main" id="{E298326B-9D31-474B-8CCF-467659FB50CF}"/>
              </a:ext>
            </a:extLst>
          </p:cNvPr>
          <p:cNvSpPr>
            <a:spLocks noGrp="1" noChangeArrowheads="1"/>
          </p:cNvSpPr>
          <p:nvPr>
            <p:ph type="ftr" sz="quarter" idx="11"/>
          </p:nvPr>
        </p:nvSpPr>
        <p:spPr>
          <a:ln/>
        </p:spPr>
        <p:txBody>
          <a:bodyPr/>
          <a:lstStyle>
            <a:lvl1pPr>
              <a:defRPr/>
            </a:lvl1pPr>
          </a:lstStyle>
          <a:p>
            <a:pPr>
              <a:defRPr/>
            </a:pPr>
            <a:endParaRPr lang="pl-PL"/>
          </a:p>
        </p:txBody>
      </p:sp>
      <p:sp>
        <p:nvSpPr>
          <p:cNvPr id="7" name="Rectangle 6">
            <a:extLst>
              <a:ext uri="{FF2B5EF4-FFF2-40B4-BE49-F238E27FC236}">
                <a16:creationId xmlns:a16="http://schemas.microsoft.com/office/drawing/2014/main" id="{F4FABDD1-8049-4272-87B9-1C9089C2A3AC}"/>
              </a:ext>
            </a:extLst>
          </p:cNvPr>
          <p:cNvSpPr>
            <a:spLocks noGrp="1" noChangeArrowheads="1"/>
          </p:cNvSpPr>
          <p:nvPr>
            <p:ph type="sldNum" sz="quarter" idx="12"/>
          </p:nvPr>
        </p:nvSpPr>
        <p:spPr>
          <a:ln/>
        </p:spPr>
        <p:txBody>
          <a:bodyPr/>
          <a:lstStyle>
            <a:lvl1pPr>
              <a:defRPr/>
            </a:lvl1pPr>
          </a:lstStyle>
          <a:p>
            <a:pPr>
              <a:defRPr/>
            </a:pPr>
            <a:fld id="{651C905E-E6DE-4B41-8B53-EACB43333DCA}" type="slidenum">
              <a:rPr lang="pl-PL" altLang="pl-PL"/>
              <a:pPr>
                <a:defRPr/>
              </a:pPr>
              <a:t>‹#›</a:t>
            </a:fld>
            <a:endParaRPr lang="pl-PL" altLang="pl-PL"/>
          </a:p>
        </p:txBody>
      </p:sp>
    </p:spTree>
    <p:extLst>
      <p:ext uri="{BB962C8B-B14F-4D97-AF65-F5344CB8AC3E}">
        <p14:creationId xmlns:p14="http://schemas.microsoft.com/office/powerpoint/2010/main" val="1225691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1E6E3C-A9AF-4179-9CFC-C36E6C7CA483}"/>
              </a:ext>
            </a:extLst>
          </p:cNvPr>
          <p:cNvSpPr>
            <a:spLocks noGrp="1" noChangeArrowheads="1"/>
          </p:cNvSpPr>
          <p:nvPr>
            <p:ph type="title"/>
          </p:nvPr>
        </p:nvSpPr>
        <p:spPr bwMode="auto">
          <a:xfrm>
            <a:off x="1547813" y="476250"/>
            <a:ext cx="7138987"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a:extLst>
              <a:ext uri="{FF2B5EF4-FFF2-40B4-BE49-F238E27FC236}">
                <a16:creationId xmlns:a16="http://schemas.microsoft.com/office/drawing/2014/main" id="{E4BDF62F-DDEE-4FBD-9111-7BF3EF425768}"/>
              </a:ext>
            </a:extLst>
          </p:cNvPr>
          <p:cNvSpPr>
            <a:spLocks noGrp="1" noChangeArrowheads="1"/>
          </p:cNvSpPr>
          <p:nvPr>
            <p:ph type="body" idx="1"/>
          </p:nvPr>
        </p:nvSpPr>
        <p:spPr bwMode="auto">
          <a:xfrm>
            <a:off x="1547813" y="1628775"/>
            <a:ext cx="7138987"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a:extLst>
              <a:ext uri="{FF2B5EF4-FFF2-40B4-BE49-F238E27FC236}">
                <a16:creationId xmlns:a16="http://schemas.microsoft.com/office/drawing/2014/main" id="{EA552E87-98CE-4FAC-B13C-6790C5A2184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Verdana" pitchFamily="34" charset="0"/>
              </a:defRPr>
            </a:lvl1pPr>
          </a:lstStyle>
          <a:p>
            <a:pPr>
              <a:defRPr/>
            </a:pPr>
            <a:endParaRPr lang="pl-PL"/>
          </a:p>
        </p:txBody>
      </p:sp>
      <p:sp>
        <p:nvSpPr>
          <p:cNvPr id="1029" name="Rectangle 5">
            <a:extLst>
              <a:ext uri="{FF2B5EF4-FFF2-40B4-BE49-F238E27FC236}">
                <a16:creationId xmlns:a16="http://schemas.microsoft.com/office/drawing/2014/main" id="{7847C3B5-D639-46A0-836F-17DFBC6A13F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Verdana" pitchFamily="34" charset="0"/>
              </a:defRPr>
            </a:lvl1pPr>
          </a:lstStyle>
          <a:p>
            <a:pPr>
              <a:defRPr/>
            </a:pPr>
            <a:endParaRPr lang="pl-PL"/>
          </a:p>
        </p:txBody>
      </p:sp>
      <p:sp>
        <p:nvSpPr>
          <p:cNvPr id="1030" name="Rectangle 6">
            <a:extLst>
              <a:ext uri="{FF2B5EF4-FFF2-40B4-BE49-F238E27FC236}">
                <a16:creationId xmlns:a16="http://schemas.microsoft.com/office/drawing/2014/main" id="{07D591D6-59B1-4F27-9DC4-5979371A348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587C03B-297A-4E31-A7BB-344A111B64BF}"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2200" b="1">
          <a:solidFill>
            <a:schemeClr val="tx2"/>
          </a:solidFill>
          <a:latin typeface="+mj-lt"/>
          <a:ea typeface="+mj-ea"/>
          <a:cs typeface="+mj-cs"/>
        </a:defRPr>
      </a:lvl1pPr>
      <a:lvl2pPr algn="l" rtl="0" eaLnBrk="0" fontAlgn="base" hangingPunct="0">
        <a:spcBef>
          <a:spcPct val="0"/>
        </a:spcBef>
        <a:spcAft>
          <a:spcPct val="0"/>
        </a:spcAft>
        <a:defRPr sz="2200" b="1">
          <a:solidFill>
            <a:schemeClr val="tx2"/>
          </a:solidFill>
          <a:latin typeface="Verdana" pitchFamily="34" charset="0"/>
        </a:defRPr>
      </a:lvl2pPr>
      <a:lvl3pPr algn="l" rtl="0" eaLnBrk="0" fontAlgn="base" hangingPunct="0">
        <a:spcBef>
          <a:spcPct val="0"/>
        </a:spcBef>
        <a:spcAft>
          <a:spcPct val="0"/>
        </a:spcAft>
        <a:defRPr sz="2200" b="1">
          <a:solidFill>
            <a:schemeClr val="tx2"/>
          </a:solidFill>
          <a:latin typeface="Verdana" pitchFamily="34" charset="0"/>
        </a:defRPr>
      </a:lvl3pPr>
      <a:lvl4pPr algn="l" rtl="0" eaLnBrk="0" fontAlgn="base" hangingPunct="0">
        <a:spcBef>
          <a:spcPct val="0"/>
        </a:spcBef>
        <a:spcAft>
          <a:spcPct val="0"/>
        </a:spcAft>
        <a:defRPr sz="2200" b="1">
          <a:solidFill>
            <a:schemeClr val="tx2"/>
          </a:solidFill>
          <a:latin typeface="Verdana" pitchFamily="34" charset="0"/>
        </a:defRPr>
      </a:lvl4pPr>
      <a:lvl5pPr algn="l" rtl="0" eaLnBrk="0" fontAlgn="base" hangingPunct="0">
        <a:spcBef>
          <a:spcPct val="0"/>
        </a:spcBef>
        <a:spcAft>
          <a:spcPct val="0"/>
        </a:spcAft>
        <a:defRPr sz="2200" b="1">
          <a:solidFill>
            <a:schemeClr val="tx2"/>
          </a:solidFill>
          <a:latin typeface="Verdana" pitchFamily="34" charset="0"/>
        </a:defRPr>
      </a:lvl5pPr>
      <a:lvl6pPr marL="457200" algn="l" rtl="0" fontAlgn="base">
        <a:spcBef>
          <a:spcPct val="0"/>
        </a:spcBef>
        <a:spcAft>
          <a:spcPct val="0"/>
        </a:spcAft>
        <a:defRPr sz="2200" b="1">
          <a:solidFill>
            <a:schemeClr val="tx2"/>
          </a:solidFill>
          <a:latin typeface="Verdana" pitchFamily="34" charset="0"/>
        </a:defRPr>
      </a:lvl6pPr>
      <a:lvl7pPr marL="914400" algn="l" rtl="0" fontAlgn="base">
        <a:spcBef>
          <a:spcPct val="0"/>
        </a:spcBef>
        <a:spcAft>
          <a:spcPct val="0"/>
        </a:spcAft>
        <a:defRPr sz="2200" b="1">
          <a:solidFill>
            <a:schemeClr val="tx2"/>
          </a:solidFill>
          <a:latin typeface="Verdana" pitchFamily="34" charset="0"/>
        </a:defRPr>
      </a:lvl7pPr>
      <a:lvl8pPr marL="1371600" algn="l" rtl="0" fontAlgn="base">
        <a:spcBef>
          <a:spcPct val="0"/>
        </a:spcBef>
        <a:spcAft>
          <a:spcPct val="0"/>
        </a:spcAft>
        <a:defRPr sz="2200" b="1">
          <a:solidFill>
            <a:schemeClr val="tx2"/>
          </a:solidFill>
          <a:latin typeface="Verdana" pitchFamily="34" charset="0"/>
        </a:defRPr>
      </a:lvl8pPr>
      <a:lvl9pPr marL="1828800" algn="l" rtl="0" fontAlgn="base">
        <a:spcBef>
          <a:spcPct val="0"/>
        </a:spcBef>
        <a:spcAft>
          <a:spcPct val="0"/>
        </a:spcAft>
        <a:defRPr sz="2200"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etsi.org/deliver/etsi_eg/203300_203399/203367/01.01.00_50/eg_203367v010100m.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etsi.org/deliver/etsi_eg/203300_203399/203367/01.01.00_50/eg_203367v010100m.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www.etsi.org/news-events/news/1103-2016-06-news-etsi-publishes-harmonised-standards-for-new-eu-radio-equipment-directiv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hyperlink" Target="https://ec.europa.eu/docsroom/documents/20341/attachments/1/translations/en/renditions/native" TargetMode="External"/><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hyperlink" Target="http://ec.europa.eu/consumers/consumers_safety/product_safety_legislation/index_en.ht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ur-lex.europa.eu/legal-content/EN/TXT/?uri=CELEX:02006L0042-20091215&amp;locale=en" TargetMode="External"/><Relationship Id="rId13" Type="http://schemas.openxmlformats.org/officeDocument/2006/relationships/hyperlink" Target="http://eur-lex.europa.eu/legal-content/EN/TXT/?uri=CELEX:32014L0031" TargetMode="External"/><Relationship Id="rId3" Type="http://schemas.openxmlformats.org/officeDocument/2006/relationships/hyperlink" Target="http://eur-lex.europa.eu/legal-content/EN/TXT/?uri=CELEX:31993L0042&amp;locale=en" TargetMode="External"/><Relationship Id="rId7" Type="http://schemas.openxmlformats.org/officeDocument/2006/relationships/hyperlink" Target="http://eur-lex.europa.eu/legal-content/EN/TXT/?qid=1461157794855&amp;uri=CELEX:32014L0033" TargetMode="External"/><Relationship Id="rId12" Type="http://schemas.openxmlformats.org/officeDocument/2006/relationships/hyperlink" Target="http://eur-lex.europa.eu/legal-content/EN/TXT/?uri=CELEX:32014L0032&amp;locale=en" TargetMode="External"/><Relationship Id="rId17" Type="http://schemas.openxmlformats.org/officeDocument/2006/relationships/hyperlink" Target="http://ec.europa.eu/DocsRoom/documents/18027" TargetMode="External"/><Relationship Id="rId2" Type="http://schemas.openxmlformats.org/officeDocument/2006/relationships/notesSlide" Target="../notesSlides/notesSlide2.xml"/><Relationship Id="rId16" Type="http://schemas.openxmlformats.org/officeDocument/2006/relationships/hyperlink" Target="http://eur-lex.europa.eu/legal-content/EN/TXT/?uri=CELEX:32009L0048&amp;locale=en" TargetMode="External"/><Relationship Id="rId1" Type="http://schemas.openxmlformats.org/officeDocument/2006/relationships/slideLayout" Target="../slideLayouts/slideLayout2.xml"/><Relationship Id="rId6" Type="http://schemas.openxmlformats.org/officeDocument/2006/relationships/hyperlink" Target="http://eur-lex.europa.eu/legal-content/EN/TXT/?uri=CELEX:32000L0009&amp;locale=en" TargetMode="External"/><Relationship Id="rId11" Type="http://schemas.openxmlformats.org/officeDocument/2006/relationships/hyperlink" Target="http://eur-lex.europa.eu/legal-content/EN/TXT/?uri=CELEX:32014L0035" TargetMode="External"/><Relationship Id="rId5" Type="http://schemas.openxmlformats.org/officeDocument/2006/relationships/hyperlink" Target="http://eur-lex.europa.eu/legal-content/EN/TXT/?uri=CELEX:31998L0079&amp;locale=en" TargetMode="External"/><Relationship Id="rId15" Type="http://schemas.openxmlformats.org/officeDocument/2006/relationships/hyperlink" Target="http://eur-lex.europa.eu/legal-content/EN/TXT/?uri=CELEX:32011L0065" TargetMode="External"/><Relationship Id="rId10" Type="http://schemas.openxmlformats.org/officeDocument/2006/relationships/hyperlink" Target="http://eur-lex.europa.eu/legal-content/EN/TXT/?qid=1461936830934&amp;uri=CELEX:32014L0030" TargetMode="External"/><Relationship Id="rId4" Type="http://schemas.openxmlformats.org/officeDocument/2006/relationships/hyperlink" Target="http://eur-lex.europa.eu/legal-content/EN/TXT/?uri=CELEX:31990L0385&amp;locale=en" TargetMode="External"/><Relationship Id="rId9" Type="http://schemas.openxmlformats.org/officeDocument/2006/relationships/hyperlink" Target="http://eur-lex.europa.eu/legal-content/EN/TXT/?uri=CELEX:32009L0125&amp;locale=en" TargetMode="External"/><Relationship Id="rId14" Type="http://schemas.openxmlformats.org/officeDocument/2006/relationships/hyperlink" Target="http://eur-lex.europa.eu/legal-content/EN/TXT/?uri=CELEX:32014L0053&amp;locale=en"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c.europa.eu/growth/single-market/european-standards/harmonised-standards/low-voltage_e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hyperlink" Target="https://ec.europa.eu/growth/single-market/european-standards/harmonised-standards/low-voltage_e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emc4b.com/blog_emc/wp-content/uploads/2018/03/Dyrektywa-EMC-2014_30_UE-AEMC.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emc4b.com/blog_emc/wp-content/uploads/2018/03/Dyrektywa-LVD-2014_35_UE-AEMC.pdf" TargetMode="External"/><Relationship Id="rId5" Type="http://schemas.openxmlformats.org/officeDocument/2006/relationships/hyperlink" Target="http://emc4b.com/blog_emc/wp-content/uploads/2018/03/Dyrektywa-RED-2014_53_UE-AEMC.pdf" TargetMode="External"/><Relationship Id="rId4" Type="http://schemas.openxmlformats.org/officeDocument/2006/relationships/hyperlink" Target="http://emc4b.com/blog_emc/kolorowe-dyrektywy-dla-elektroniki-emc-lvd-re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ec.europa.eu/docsroom/documents/28323"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7.xml.rels><?xml version="1.0" encoding="UTF-8" standalone="yes"?>
<Relationships xmlns="http://schemas.openxmlformats.org/package/2006/relationships"><Relationship Id="rId3" Type="http://schemas.openxmlformats.org/officeDocument/2006/relationships/hyperlink" Target="https://ec.europa.eu/growth/single-market/european-standards/harmonised-standards/electromagnetic-compatibility_en"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7.jpeg"/><Relationship Id="rId7" Type="http://schemas.openxmlformats.org/officeDocument/2006/relationships/hyperlink" Target="../MPMS_2013/Materia&#322;y/CE/SY400A_EN60950.pdf"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hyperlink" Target="../MPMS_2013/Wyk&#322;ady/SY400A_EN60950.pdf" TargetMode="External"/><Relationship Id="rId5" Type="http://schemas.openxmlformats.org/officeDocument/2006/relationships/hyperlink" Target="../MPMS_2013/Materia&#322;y/CE/MR0-WR641G_WR642G%20CE(LVD)_Test%20Report.pdf" TargetMode="External"/><Relationship Id="rId4" Type="http://schemas.openxmlformats.org/officeDocument/2006/relationships/hyperlink" Target="../MPMS_2013/Wyk&#322;ady/MR0-WR641G_WR642G%20CE(LVD)_Test%20Report.pdf"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39.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9.png"/><Relationship Id="rId5" Type="http://schemas.openxmlformats.org/officeDocument/2006/relationships/oleObject" Target="../embeddings/oleObject1.bin"/><Relationship Id="rId4" Type="http://schemas.openxmlformats.org/officeDocument/2006/relationships/hyperlink" Target="http://www.oznaczenie-ce.p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hyperlink" Target="http://www.mikroenergetyka.com.pl/userfiles/file/certyfikaty/99-084_DD_%20MicroDriver.pdf"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1.png"/><Relationship Id="rId5" Type="http://schemas.openxmlformats.org/officeDocument/2006/relationships/oleObject" Target="../embeddings/oleObject3.bin"/><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3.w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c.europa.eu/growth/sectors/electrical-engineering/red-directive_p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c.europa.eu/docsroom/documents/2332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94305F0-97B6-4117-BF0E-B943EF6DA6B2}"/>
              </a:ext>
            </a:extLst>
          </p:cNvPr>
          <p:cNvSpPr>
            <a:spLocks noGrp="1" noChangeArrowheads="1"/>
          </p:cNvSpPr>
          <p:nvPr>
            <p:ph type="title"/>
          </p:nvPr>
        </p:nvSpPr>
        <p:spPr>
          <a:xfrm>
            <a:off x="1066800" y="2209800"/>
            <a:ext cx="7019925" cy="3095625"/>
          </a:xfrm>
        </p:spPr>
        <p:txBody>
          <a:bodyPr/>
          <a:lstStyle/>
          <a:p>
            <a:pPr algn="ctr" eaLnBrk="1" hangingPunct="1"/>
            <a:r>
              <a:rPr lang="pl-PL" altLang="pl-PL" sz="4800"/>
              <a:t>Metodyki projektowania </a:t>
            </a:r>
            <a:br>
              <a:rPr lang="pl-PL" altLang="pl-PL" sz="4800"/>
            </a:br>
            <a:r>
              <a:rPr lang="pl-PL" altLang="pl-PL" sz="4800"/>
              <a:t>i modelowania systemów</a:t>
            </a:r>
            <a:endParaRPr lang="en-GB" altLang="pl-PL" sz="4800">
              <a:solidFill>
                <a:schemeClr val="tx1"/>
              </a:solidFill>
            </a:endParaRPr>
          </a:p>
        </p:txBody>
      </p:sp>
      <p:sp>
        <p:nvSpPr>
          <p:cNvPr id="4099" name="Prostokąt 8">
            <a:extLst>
              <a:ext uri="{FF2B5EF4-FFF2-40B4-BE49-F238E27FC236}">
                <a16:creationId xmlns:a16="http://schemas.microsoft.com/office/drawing/2014/main" id="{ED6B6688-4752-4A0E-8934-CAA9F1808BBD}"/>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Cyganek &amp; Kasperek &amp; Rajda © 2018 Katedra Elektroniki AGH</a:t>
            </a:r>
          </a:p>
        </p:txBody>
      </p:sp>
      <p:sp>
        <p:nvSpPr>
          <p:cNvPr id="11" name="Rectangle 2">
            <a:extLst>
              <a:ext uri="{FF2B5EF4-FFF2-40B4-BE49-F238E27FC236}">
                <a16:creationId xmlns:a16="http://schemas.microsoft.com/office/drawing/2014/main" id="{7561F309-BDC2-4918-B510-C41E58925B61}"/>
              </a:ext>
            </a:extLst>
          </p:cNvPr>
          <p:cNvSpPr txBox="1">
            <a:spLocks noChangeArrowheads="1"/>
          </p:cNvSpPr>
          <p:nvPr/>
        </p:nvSpPr>
        <p:spPr bwMode="auto">
          <a:xfrm>
            <a:off x="1331913" y="0"/>
            <a:ext cx="7812087" cy="1071563"/>
          </a:xfrm>
          <a:prstGeom prst="rect">
            <a:avLst/>
          </a:prstGeom>
          <a:noFill/>
          <a:ln w="9525">
            <a:noFill/>
            <a:miter lim="800000"/>
            <a:headEnd/>
            <a:tailEnd/>
          </a:ln>
        </p:spPr>
        <p:txBody>
          <a:bodyPr anchor="ctr"/>
          <a:lstStyle/>
          <a:p>
            <a:pPr eaLnBrk="1" hangingPunct="1">
              <a:defRPr/>
            </a:pPr>
            <a:r>
              <a:rPr lang="pl-PL" sz="1600" b="1" kern="0" dirty="0">
                <a:latin typeface="+mj-lt"/>
                <a:ea typeface="+mj-ea"/>
                <a:cs typeface="+mj-cs"/>
              </a:rPr>
              <a:t>Kierunek Elektronika i Telekomunikacja, </a:t>
            </a:r>
          </a:p>
          <a:p>
            <a:pPr eaLnBrk="1" hangingPunct="1">
              <a:defRPr/>
            </a:pPr>
            <a:r>
              <a:rPr lang="pl-PL" sz="1600" b="1" kern="0" dirty="0">
                <a:latin typeface="+mj-lt"/>
                <a:ea typeface="+mj-ea"/>
                <a:cs typeface="+mj-cs"/>
              </a:rPr>
              <a:t>Studia II stopnia</a:t>
            </a:r>
          </a:p>
          <a:p>
            <a:pPr eaLnBrk="1" hangingPunct="1">
              <a:defRPr/>
            </a:pPr>
            <a:r>
              <a:rPr lang="pl-PL" sz="2200" b="1" kern="0" dirty="0"/>
              <a:t>Specjalność: Systemy wbudowane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rostokąt 8">
            <a:extLst>
              <a:ext uri="{FF2B5EF4-FFF2-40B4-BE49-F238E27FC236}">
                <a16:creationId xmlns:a16="http://schemas.microsoft.com/office/drawing/2014/main" id="{BB18C308-399A-4F0C-929C-637B2743D31B}"/>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6387" name="Tytuł 1">
            <a:extLst>
              <a:ext uri="{FF2B5EF4-FFF2-40B4-BE49-F238E27FC236}">
                <a16:creationId xmlns:a16="http://schemas.microsoft.com/office/drawing/2014/main" id="{22BE64D6-2CDB-4DF9-B4BF-2CD355E90CFC}"/>
              </a:ext>
            </a:extLst>
          </p:cNvPr>
          <p:cNvSpPr>
            <a:spLocks noGrp="1" noChangeArrowheads="1"/>
          </p:cNvSpPr>
          <p:nvPr>
            <p:ph type="title"/>
          </p:nvPr>
        </p:nvSpPr>
        <p:spPr>
          <a:xfrm>
            <a:off x="1331913" y="115888"/>
            <a:ext cx="7704137" cy="792162"/>
          </a:xfrm>
        </p:spPr>
        <p:txBody>
          <a:bodyPr/>
          <a:lstStyle/>
          <a:p>
            <a:r>
              <a:rPr lang="pl-PL" altLang="pl-PL"/>
              <a:t>Radio Equipment Directive 2014/53/EU</a:t>
            </a:r>
          </a:p>
        </p:txBody>
      </p:sp>
      <p:sp>
        <p:nvSpPr>
          <p:cNvPr id="2" name="pole tekstowe 1">
            <a:extLst>
              <a:ext uri="{FF2B5EF4-FFF2-40B4-BE49-F238E27FC236}">
                <a16:creationId xmlns:a16="http://schemas.microsoft.com/office/drawing/2014/main" id="{0120E783-3B93-4896-9F03-52304BE27B66}"/>
              </a:ext>
            </a:extLst>
          </p:cNvPr>
          <p:cNvSpPr txBox="1"/>
          <p:nvPr/>
        </p:nvSpPr>
        <p:spPr>
          <a:xfrm>
            <a:off x="107504" y="1412776"/>
            <a:ext cx="9036496" cy="4955203"/>
          </a:xfrm>
          <a:prstGeom prst="rect">
            <a:avLst/>
          </a:prstGeom>
          <a:noFill/>
        </p:spPr>
        <p:txBody>
          <a:bodyPr wrap="square" rtlCol="0">
            <a:spAutoFit/>
          </a:bodyPr>
          <a:lstStyle/>
          <a:p>
            <a:r>
              <a:rPr lang="pl-PL" sz="1600" b="1" dirty="0"/>
              <a:t>Art3. </a:t>
            </a:r>
            <a:r>
              <a:rPr lang="en-GB" sz="1600" b="1" dirty="0" err="1"/>
              <a:t>Zasadnicze</a:t>
            </a:r>
            <a:r>
              <a:rPr lang="en-GB" sz="1600" b="1" dirty="0"/>
              <a:t> </a:t>
            </a:r>
            <a:r>
              <a:rPr lang="en-GB" sz="1600" b="1" dirty="0" err="1"/>
              <a:t>wymagania</a:t>
            </a:r>
            <a:endParaRPr lang="pl-PL" sz="1600" b="1" dirty="0"/>
          </a:p>
          <a:p>
            <a:pPr marL="342900" indent="-342900">
              <a:buAutoNum type="arabicPeriod"/>
            </a:pPr>
            <a:r>
              <a:rPr lang="pl-PL" sz="1200" dirty="0"/>
              <a:t>Urządzenia radiowe są konstruowane w taki sposób, aby zapewnić:</a:t>
            </a:r>
          </a:p>
          <a:p>
            <a:pPr marL="800100" lvl="1" indent="-342900">
              <a:buAutoNum type="alphaLcParenR"/>
            </a:pPr>
            <a:r>
              <a:rPr lang="pl-PL" sz="1200" dirty="0"/>
              <a:t>ochronę zdrowia i bezpieczeństwa osób i zwierząt domowych oraz ochronę mienia, w tym również realizację celów odnoszących się do wymagań dotyczących bezpieczeństwa zawartych w dyrektywie 2014/35/UE, ale bez zastosowania limitu napięcia elektrycznego; </a:t>
            </a:r>
          </a:p>
          <a:p>
            <a:pPr marL="800100" lvl="1" indent="-342900">
              <a:buAutoNum type="alphaLcParenR"/>
            </a:pPr>
            <a:r>
              <a:rPr lang="pl-PL" sz="1200" dirty="0"/>
              <a:t>odpowiedni poziom kompatybilności elektromagnetycznej zgodnie z dyrektywą 2014/30/UE. </a:t>
            </a:r>
          </a:p>
          <a:p>
            <a:pPr marL="342900" indent="-342900">
              <a:buAutoNum type="arabicPeriod"/>
            </a:pPr>
            <a:r>
              <a:rPr lang="pl-PL" sz="1200" dirty="0"/>
              <a:t>Urządzenia radiowe skonstruowane są w taki sposób, aby w celu unikania szkodliwych zakłóceń skutecznie wykorzystywały widmo radiowe i wspierały jego efektywne wykorzystanie. </a:t>
            </a:r>
          </a:p>
          <a:p>
            <a:pPr marL="342900" indent="-342900">
              <a:buAutoNum type="arabicPeriod"/>
            </a:pPr>
            <a:r>
              <a:rPr lang="pl-PL" sz="1200" dirty="0"/>
              <a:t>Urządzenia radiowe w obrębie określonych kategorii lub klas skonstruowane są w sposób gwarantujący spełnienie następujących zasadniczych wymagań: </a:t>
            </a:r>
          </a:p>
          <a:p>
            <a:pPr marL="800100" lvl="1" indent="-342900">
              <a:buAutoNum type="alphaLcParenR"/>
            </a:pPr>
            <a:r>
              <a:rPr lang="pl-PL" sz="1200" dirty="0"/>
              <a:t>urządzenia radiowe współdziałają z dodatkowymi elementami, w szczególności z uniwersalnymi ładowarkami; </a:t>
            </a:r>
          </a:p>
          <a:p>
            <a:pPr marL="800100" lvl="1" indent="-342900">
              <a:buAutoNum type="alphaLcParenR"/>
            </a:pPr>
            <a:r>
              <a:rPr lang="pl-PL" sz="1200" dirty="0"/>
              <a:t>urządzenia radiowe współdziałają za pośrednictwem sieci z innymi urządzeniami radiowymi; </a:t>
            </a:r>
          </a:p>
          <a:p>
            <a:pPr marL="800100" lvl="1" indent="-342900">
              <a:buAutoNum type="alphaLcParenR"/>
            </a:pPr>
            <a:r>
              <a:rPr lang="pl-PL" sz="1200" dirty="0"/>
              <a:t>urządzenia radiowe mogą być podłączane do interfejsów właściwego typu w całej Unii; </a:t>
            </a:r>
          </a:p>
          <a:p>
            <a:pPr marL="800100" lvl="1" indent="-342900">
              <a:buAutoNum type="alphaLcParenR"/>
            </a:pPr>
            <a:r>
              <a:rPr lang="pl-PL" sz="1200" dirty="0"/>
              <a:t>urządzenia radiowe nie wywierają niepożądanego wpływu na sieć i jej funkcjonowanie ani też nie wykorzystują zasobów sieciowych w nieodpowiedni sposób, powodując tym samym niedopuszczalne obniżenie poziomu usług; </a:t>
            </a:r>
          </a:p>
          <a:p>
            <a:pPr marL="800100" lvl="1" indent="-342900">
              <a:buAutoNum type="alphaLcParenR"/>
            </a:pPr>
            <a:r>
              <a:rPr lang="pl-PL" sz="1200" dirty="0"/>
              <a:t>urządzenia radiowe mają wbudowane systemy zabezpieczające w celu zapewnienia ochrony danych osobowych i prywatności użytkownika i abonenta; </a:t>
            </a:r>
          </a:p>
          <a:p>
            <a:pPr marL="800100" lvl="1" indent="-342900">
              <a:buAutoNum type="alphaLcParenR"/>
            </a:pPr>
            <a:r>
              <a:rPr lang="pl-PL" sz="1200" dirty="0"/>
              <a:t>urządzenia radiowe wyposażone są w funkcje, które zapewniają ochronę przed oszustwami; </a:t>
            </a:r>
          </a:p>
          <a:p>
            <a:pPr marL="800100" lvl="1" indent="-342900">
              <a:buAutoNum type="alphaLcParenR"/>
            </a:pPr>
            <a:r>
              <a:rPr lang="pl-PL" sz="1200" dirty="0"/>
              <a:t>urządzenia radiowe wyposażone są w funkcje, które zapewniają dostęp do służb ratunkowych; </a:t>
            </a:r>
          </a:p>
          <a:p>
            <a:pPr marL="800100" lvl="1" indent="-342900">
              <a:buAutoNum type="alphaLcParenR"/>
            </a:pPr>
            <a:r>
              <a:rPr lang="pl-PL" sz="1200" dirty="0"/>
              <a:t>urządzenia radiowe wyposażone są w funkcje ułatwiające korzystanie z nich przez osoby niepełnosprawne; </a:t>
            </a:r>
          </a:p>
          <a:p>
            <a:pPr marL="800100" lvl="1" indent="-342900">
              <a:buAutoNum type="alphaLcParenR"/>
            </a:pPr>
            <a:r>
              <a:rPr lang="pl-PL" sz="1200" dirty="0"/>
              <a:t>urządzenia radiowe wyposażone są w funkcje zapewniające możliwość pobrania do tego urządzenia wyłącznie takiego oprogramowania, w przypadku którego potwierdzono zgodność kombinacji oprogramowania i urządzenia radiowego.  </a:t>
            </a:r>
            <a:r>
              <a:rPr lang="en-GB" sz="1200" dirty="0"/>
              <a:t>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rostokąt 8">
            <a:extLst>
              <a:ext uri="{FF2B5EF4-FFF2-40B4-BE49-F238E27FC236}">
                <a16:creationId xmlns:a16="http://schemas.microsoft.com/office/drawing/2014/main" id="{BB18C308-399A-4F0C-929C-637B2743D31B}"/>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6387" name="Tytuł 1">
            <a:extLst>
              <a:ext uri="{FF2B5EF4-FFF2-40B4-BE49-F238E27FC236}">
                <a16:creationId xmlns:a16="http://schemas.microsoft.com/office/drawing/2014/main" id="{22BE64D6-2CDB-4DF9-B4BF-2CD355E90CFC}"/>
              </a:ext>
            </a:extLst>
          </p:cNvPr>
          <p:cNvSpPr>
            <a:spLocks noGrp="1" noChangeArrowheads="1"/>
          </p:cNvSpPr>
          <p:nvPr>
            <p:ph type="title"/>
          </p:nvPr>
        </p:nvSpPr>
        <p:spPr>
          <a:xfrm>
            <a:off x="1331913" y="115888"/>
            <a:ext cx="7704137" cy="792162"/>
          </a:xfrm>
        </p:spPr>
        <p:txBody>
          <a:bodyPr/>
          <a:lstStyle/>
          <a:p>
            <a:r>
              <a:rPr lang="pl-PL" altLang="pl-PL"/>
              <a:t>Radio Equipment Directive 2014/53/EU</a:t>
            </a:r>
          </a:p>
        </p:txBody>
      </p:sp>
      <p:sp>
        <p:nvSpPr>
          <p:cNvPr id="2" name="pole tekstowe 1">
            <a:extLst>
              <a:ext uri="{FF2B5EF4-FFF2-40B4-BE49-F238E27FC236}">
                <a16:creationId xmlns:a16="http://schemas.microsoft.com/office/drawing/2014/main" id="{0120E783-3B93-4896-9F03-52304BE27B66}"/>
              </a:ext>
            </a:extLst>
          </p:cNvPr>
          <p:cNvSpPr txBox="1"/>
          <p:nvPr/>
        </p:nvSpPr>
        <p:spPr>
          <a:xfrm>
            <a:off x="107504" y="1412776"/>
            <a:ext cx="9036496" cy="5170646"/>
          </a:xfrm>
          <a:prstGeom prst="rect">
            <a:avLst/>
          </a:prstGeom>
          <a:noFill/>
        </p:spPr>
        <p:txBody>
          <a:bodyPr wrap="square" rtlCol="0">
            <a:spAutoFit/>
          </a:bodyPr>
          <a:lstStyle/>
          <a:p>
            <a:r>
              <a:rPr lang="pl-PL" sz="1600" b="1" dirty="0"/>
              <a:t>Kolejne artykuły – informację o </a:t>
            </a:r>
          </a:p>
          <a:p>
            <a:r>
              <a:rPr lang="en-GB" sz="1600" dirty="0" err="1"/>
              <a:t>Artykuł</a:t>
            </a:r>
            <a:r>
              <a:rPr lang="en-GB" sz="1600" dirty="0"/>
              <a:t> 4 </a:t>
            </a:r>
            <a:r>
              <a:rPr lang="pl-PL" sz="1600" dirty="0"/>
              <a:t>Dostarczanie informacji dotyczących zgodności kombinacji sprzętu radiowego i oprogramowania</a:t>
            </a:r>
          </a:p>
          <a:p>
            <a:r>
              <a:rPr lang="en-GB" sz="1600" dirty="0" err="1"/>
              <a:t>Artykuł</a:t>
            </a:r>
            <a:r>
              <a:rPr lang="en-GB" sz="1600" dirty="0"/>
              <a:t> 5 </a:t>
            </a:r>
            <a:r>
              <a:rPr lang="pl-PL" sz="1600" dirty="0"/>
              <a:t>Rejestracja typów urządzeń radiowych objętych niektórymi kategoriami </a:t>
            </a:r>
          </a:p>
          <a:p>
            <a:r>
              <a:rPr lang="en-GB" sz="1600" dirty="0" err="1"/>
              <a:t>Artykuł</a:t>
            </a:r>
            <a:r>
              <a:rPr lang="en-GB" sz="1600" dirty="0"/>
              <a:t> 6 </a:t>
            </a:r>
            <a:r>
              <a:rPr lang="en-GB" sz="1600" dirty="0" err="1"/>
              <a:t>Udostępnienie</a:t>
            </a:r>
            <a:r>
              <a:rPr lang="en-GB" sz="1600" dirty="0"/>
              <a:t> </a:t>
            </a:r>
            <a:r>
              <a:rPr lang="en-GB" sz="1600" dirty="0" err="1"/>
              <a:t>na</a:t>
            </a:r>
            <a:r>
              <a:rPr lang="en-GB" sz="1600" dirty="0"/>
              <a:t> </a:t>
            </a:r>
            <a:r>
              <a:rPr lang="en-GB" sz="1600" dirty="0" err="1"/>
              <a:t>rynku</a:t>
            </a:r>
            <a:endParaRPr lang="pl-PL" sz="1600" dirty="0"/>
          </a:p>
          <a:p>
            <a:r>
              <a:rPr lang="en-GB" sz="1600" dirty="0" err="1"/>
              <a:t>Artykuł</a:t>
            </a:r>
            <a:r>
              <a:rPr lang="en-GB" sz="1600" dirty="0"/>
              <a:t> 7</a:t>
            </a:r>
            <a:r>
              <a:rPr lang="pl-PL" sz="1600" dirty="0"/>
              <a:t> Oddawanie do użytku i wykorzystywanie urządzeń radiowych </a:t>
            </a:r>
          </a:p>
          <a:p>
            <a:r>
              <a:rPr lang="en-GB" sz="1600" dirty="0" err="1"/>
              <a:t>Artykuł</a:t>
            </a:r>
            <a:r>
              <a:rPr lang="en-GB" sz="1600" dirty="0"/>
              <a:t> 8 </a:t>
            </a:r>
            <a:r>
              <a:rPr lang="pl-PL" sz="1600" dirty="0"/>
              <a:t>Notyfikowanie specyfikacji interfejsów radiowych oraz przydzielanie klas urządzeń radiowych</a:t>
            </a:r>
          </a:p>
          <a:p>
            <a:r>
              <a:rPr lang="en-GB" sz="1600" dirty="0" err="1"/>
              <a:t>Artykuł</a:t>
            </a:r>
            <a:r>
              <a:rPr lang="en-GB" sz="1600" dirty="0"/>
              <a:t> 9</a:t>
            </a:r>
            <a:r>
              <a:rPr lang="pl-PL" sz="1600" dirty="0"/>
              <a:t> </a:t>
            </a:r>
            <a:r>
              <a:rPr lang="en-GB" sz="1600" dirty="0" err="1"/>
              <a:t>Swobodny</a:t>
            </a:r>
            <a:r>
              <a:rPr lang="en-GB" sz="1600" dirty="0"/>
              <a:t> </a:t>
            </a:r>
            <a:r>
              <a:rPr lang="en-GB" sz="1600" dirty="0" err="1"/>
              <a:t>przepływ</a:t>
            </a:r>
            <a:r>
              <a:rPr lang="en-GB" sz="1600" dirty="0"/>
              <a:t> </a:t>
            </a:r>
            <a:r>
              <a:rPr lang="en-GB" sz="1600" dirty="0" err="1"/>
              <a:t>urządzeń</a:t>
            </a:r>
            <a:r>
              <a:rPr lang="en-GB" sz="1600" dirty="0"/>
              <a:t> </a:t>
            </a:r>
            <a:r>
              <a:rPr lang="en-GB" sz="1600" dirty="0" err="1"/>
              <a:t>radiowych</a:t>
            </a:r>
            <a:endParaRPr lang="pl-PL" sz="1600" dirty="0"/>
          </a:p>
          <a:p>
            <a:r>
              <a:rPr lang="en-GB" sz="1600" dirty="0" err="1"/>
              <a:t>Artykuł</a:t>
            </a:r>
            <a:r>
              <a:rPr lang="en-GB" sz="1600" dirty="0"/>
              <a:t> 10 </a:t>
            </a:r>
            <a:r>
              <a:rPr lang="en-GB" sz="1600" dirty="0" err="1"/>
              <a:t>Obowiązki</a:t>
            </a:r>
            <a:r>
              <a:rPr lang="en-GB" sz="1600" dirty="0"/>
              <a:t> </a:t>
            </a:r>
            <a:r>
              <a:rPr lang="en-GB" sz="1600" dirty="0" err="1"/>
              <a:t>producentów</a:t>
            </a:r>
            <a:endParaRPr lang="pl-PL" sz="1600" dirty="0"/>
          </a:p>
          <a:p>
            <a:r>
              <a:rPr lang="en-GB" sz="1600" dirty="0" err="1"/>
              <a:t>Artykuł</a:t>
            </a:r>
            <a:r>
              <a:rPr lang="en-GB" sz="1600" dirty="0"/>
              <a:t> 11 </a:t>
            </a:r>
            <a:r>
              <a:rPr lang="en-GB" sz="1600" dirty="0" err="1"/>
              <a:t>Upoważnieni</a:t>
            </a:r>
            <a:r>
              <a:rPr lang="en-GB" sz="1600" dirty="0"/>
              <a:t> </a:t>
            </a:r>
            <a:r>
              <a:rPr lang="en-GB" sz="1600" dirty="0" err="1"/>
              <a:t>przedstawiciele</a:t>
            </a:r>
            <a:r>
              <a:rPr lang="en-GB" sz="1600" dirty="0"/>
              <a:t> </a:t>
            </a:r>
            <a:endParaRPr lang="pl-PL" sz="1600" dirty="0"/>
          </a:p>
          <a:p>
            <a:r>
              <a:rPr lang="en-GB" sz="1600" dirty="0" err="1"/>
              <a:t>Artykuł</a:t>
            </a:r>
            <a:r>
              <a:rPr lang="en-GB" sz="1600" dirty="0"/>
              <a:t> 12 </a:t>
            </a:r>
            <a:r>
              <a:rPr lang="en-GB" sz="1600" dirty="0" err="1"/>
              <a:t>Obowiązki</a:t>
            </a:r>
            <a:r>
              <a:rPr lang="en-GB" sz="1600" dirty="0"/>
              <a:t> </a:t>
            </a:r>
            <a:r>
              <a:rPr lang="en-GB" sz="1600" dirty="0" err="1"/>
              <a:t>importerów</a:t>
            </a:r>
            <a:endParaRPr lang="pl-PL" sz="1600" dirty="0"/>
          </a:p>
          <a:p>
            <a:r>
              <a:rPr lang="en-GB" sz="1600" dirty="0" err="1"/>
              <a:t>Artykuł</a:t>
            </a:r>
            <a:r>
              <a:rPr lang="en-GB" sz="1600" dirty="0"/>
              <a:t> 13 </a:t>
            </a:r>
            <a:r>
              <a:rPr lang="en-GB" sz="1600" dirty="0" err="1"/>
              <a:t>Obowiązki</a:t>
            </a:r>
            <a:r>
              <a:rPr lang="en-GB" sz="1600" dirty="0"/>
              <a:t> </a:t>
            </a:r>
            <a:r>
              <a:rPr lang="en-GB" sz="1600" dirty="0" err="1"/>
              <a:t>dystrybutorów</a:t>
            </a:r>
            <a:r>
              <a:rPr lang="en-GB" sz="1600" dirty="0"/>
              <a:t> </a:t>
            </a:r>
            <a:endParaRPr lang="pl-PL" sz="1600" dirty="0"/>
          </a:p>
          <a:p>
            <a:r>
              <a:rPr lang="en-GB" sz="1600" dirty="0" err="1"/>
              <a:t>Artykuł</a:t>
            </a:r>
            <a:r>
              <a:rPr lang="en-GB" sz="1600" dirty="0"/>
              <a:t> 14 </a:t>
            </a:r>
            <a:r>
              <a:rPr lang="pl-PL" sz="1600" dirty="0"/>
              <a:t>Przypadki, w których obowiązki producentów dotyczą importerów i dystrybutorów</a:t>
            </a:r>
          </a:p>
          <a:p>
            <a:r>
              <a:rPr lang="pl-PL" sz="1600" dirty="0"/>
              <a:t> </a:t>
            </a:r>
            <a:r>
              <a:rPr lang="pl-PL" sz="1050" dirty="0"/>
              <a:t>Importera lub dystrybutora uważa się za producenta dla celów niniejszej dyrektywy i w konsekwencji podlegają oni obowiązkom producenta określonym w art. 10, jeżeli wprowadzają oni urządzenie radiowe do obrotu pod własną nazwą lub znakiem towarowym albo modyfikują urządzenie radiowe już znajdujące się w obrocie w taki sposób, że może to mieć wpływ na zgodność z niniejszą dyrektywą. </a:t>
            </a:r>
            <a:br>
              <a:rPr lang="pl-PL" sz="1050" dirty="0"/>
            </a:br>
            <a:endParaRPr lang="pl-PL" sz="1050" dirty="0"/>
          </a:p>
          <a:p>
            <a:r>
              <a:rPr lang="en-GB" sz="1600" dirty="0" err="1"/>
              <a:t>Artykuł</a:t>
            </a:r>
            <a:r>
              <a:rPr lang="en-GB" sz="1600" dirty="0"/>
              <a:t> 15 </a:t>
            </a:r>
            <a:r>
              <a:rPr lang="en-GB" sz="1600" dirty="0" err="1"/>
              <a:t>Identyfikacja</a:t>
            </a:r>
            <a:r>
              <a:rPr lang="en-GB" sz="1600" dirty="0"/>
              <a:t> </a:t>
            </a:r>
            <a:r>
              <a:rPr lang="en-GB" sz="1600" dirty="0" err="1"/>
              <a:t>podmiotów</a:t>
            </a:r>
            <a:r>
              <a:rPr lang="en-GB" sz="1600" dirty="0"/>
              <a:t> </a:t>
            </a:r>
            <a:r>
              <a:rPr lang="en-GB" sz="1600" dirty="0" err="1"/>
              <a:t>gospodarczych</a:t>
            </a:r>
            <a:endParaRPr lang="pl-PL" sz="1600" dirty="0"/>
          </a:p>
          <a:p>
            <a:r>
              <a:rPr lang="en-GB" sz="1600" dirty="0" err="1"/>
              <a:t>Artykuł</a:t>
            </a:r>
            <a:r>
              <a:rPr lang="en-GB" sz="1600" dirty="0"/>
              <a:t> 16 </a:t>
            </a:r>
            <a:r>
              <a:rPr lang="en-GB" sz="1600" dirty="0" err="1"/>
              <a:t>Domniemanie</a:t>
            </a:r>
            <a:r>
              <a:rPr lang="en-GB" sz="1600" dirty="0"/>
              <a:t> </a:t>
            </a:r>
            <a:r>
              <a:rPr lang="en-GB" sz="1600" dirty="0" err="1"/>
              <a:t>zgodności</a:t>
            </a:r>
            <a:r>
              <a:rPr lang="en-GB" sz="1600" dirty="0"/>
              <a:t> </a:t>
            </a:r>
            <a:r>
              <a:rPr lang="en-GB" sz="1600" dirty="0" err="1"/>
              <a:t>urządzeń</a:t>
            </a:r>
            <a:r>
              <a:rPr lang="en-GB" sz="1600" dirty="0"/>
              <a:t> </a:t>
            </a:r>
            <a:r>
              <a:rPr lang="en-GB" sz="1600" dirty="0" err="1"/>
              <a:t>radiowych</a:t>
            </a:r>
            <a:endParaRPr lang="en-US" sz="1200" dirty="0"/>
          </a:p>
        </p:txBody>
      </p:sp>
    </p:spTree>
    <p:extLst>
      <p:ext uri="{BB962C8B-B14F-4D97-AF65-F5344CB8AC3E}">
        <p14:creationId xmlns:p14="http://schemas.microsoft.com/office/powerpoint/2010/main" val="3406456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rostokąt 8">
            <a:extLst>
              <a:ext uri="{FF2B5EF4-FFF2-40B4-BE49-F238E27FC236}">
                <a16:creationId xmlns:a16="http://schemas.microsoft.com/office/drawing/2014/main" id="{BB18C308-399A-4F0C-929C-637B2743D31B}"/>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6387" name="Tytuł 1">
            <a:extLst>
              <a:ext uri="{FF2B5EF4-FFF2-40B4-BE49-F238E27FC236}">
                <a16:creationId xmlns:a16="http://schemas.microsoft.com/office/drawing/2014/main" id="{22BE64D6-2CDB-4DF9-B4BF-2CD355E90CFC}"/>
              </a:ext>
            </a:extLst>
          </p:cNvPr>
          <p:cNvSpPr>
            <a:spLocks noGrp="1" noChangeArrowheads="1"/>
          </p:cNvSpPr>
          <p:nvPr>
            <p:ph type="title"/>
          </p:nvPr>
        </p:nvSpPr>
        <p:spPr>
          <a:xfrm>
            <a:off x="1331913" y="115888"/>
            <a:ext cx="7704137" cy="792162"/>
          </a:xfrm>
        </p:spPr>
        <p:txBody>
          <a:bodyPr/>
          <a:lstStyle/>
          <a:p>
            <a:r>
              <a:rPr lang="pl-PL" altLang="pl-PL"/>
              <a:t>Radio Equipment Directive 2014/53/EU</a:t>
            </a:r>
          </a:p>
        </p:txBody>
      </p:sp>
      <p:sp>
        <p:nvSpPr>
          <p:cNvPr id="2" name="pole tekstowe 1">
            <a:extLst>
              <a:ext uri="{FF2B5EF4-FFF2-40B4-BE49-F238E27FC236}">
                <a16:creationId xmlns:a16="http://schemas.microsoft.com/office/drawing/2014/main" id="{0120E783-3B93-4896-9F03-52304BE27B66}"/>
              </a:ext>
            </a:extLst>
          </p:cNvPr>
          <p:cNvSpPr txBox="1"/>
          <p:nvPr/>
        </p:nvSpPr>
        <p:spPr>
          <a:xfrm>
            <a:off x="107504" y="1412776"/>
            <a:ext cx="9036496" cy="4916731"/>
          </a:xfrm>
          <a:prstGeom prst="rect">
            <a:avLst/>
          </a:prstGeom>
          <a:noFill/>
        </p:spPr>
        <p:txBody>
          <a:bodyPr wrap="square" rtlCol="0">
            <a:spAutoFit/>
          </a:bodyPr>
          <a:lstStyle/>
          <a:p>
            <a:r>
              <a:rPr lang="pl-PL" sz="1600" b="1" dirty="0"/>
              <a:t>Kolejne artykuły – informację o </a:t>
            </a:r>
          </a:p>
          <a:p>
            <a:r>
              <a:rPr lang="en-GB" sz="1600" dirty="0" err="1"/>
              <a:t>Artykuł</a:t>
            </a:r>
            <a:r>
              <a:rPr lang="en-GB" sz="1600" dirty="0"/>
              <a:t> 17 </a:t>
            </a:r>
            <a:r>
              <a:rPr lang="en-GB" sz="1600" dirty="0" err="1"/>
              <a:t>Procedury</a:t>
            </a:r>
            <a:r>
              <a:rPr lang="en-GB" sz="1600" dirty="0"/>
              <a:t> </a:t>
            </a:r>
            <a:r>
              <a:rPr lang="en-GB" sz="1600" dirty="0" err="1"/>
              <a:t>oceny</a:t>
            </a:r>
            <a:r>
              <a:rPr lang="en-GB" sz="1600" dirty="0"/>
              <a:t> </a:t>
            </a:r>
            <a:r>
              <a:rPr lang="en-GB" sz="1600" dirty="0" err="1"/>
              <a:t>zgodności</a:t>
            </a:r>
            <a:endParaRPr lang="pl-PL" sz="1600" dirty="0"/>
          </a:p>
          <a:p>
            <a:r>
              <a:rPr lang="en-GB" sz="1600" dirty="0" err="1"/>
              <a:t>Artykuł</a:t>
            </a:r>
            <a:r>
              <a:rPr lang="en-GB" sz="1600" dirty="0"/>
              <a:t> 18</a:t>
            </a:r>
            <a:r>
              <a:rPr lang="pl-PL" sz="1600" dirty="0"/>
              <a:t> </a:t>
            </a:r>
            <a:r>
              <a:rPr lang="en-GB" sz="1600" dirty="0" err="1"/>
              <a:t>Deklaracja</a:t>
            </a:r>
            <a:r>
              <a:rPr lang="en-GB" sz="1600" dirty="0"/>
              <a:t> </a:t>
            </a:r>
            <a:r>
              <a:rPr lang="en-GB" sz="1600" dirty="0" err="1"/>
              <a:t>zgodności</a:t>
            </a:r>
            <a:r>
              <a:rPr lang="en-GB" sz="1600" dirty="0"/>
              <a:t> UE</a:t>
            </a:r>
            <a:endParaRPr lang="pl-PL" sz="1600" dirty="0"/>
          </a:p>
          <a:p>
            <a:r>
              <a:rPr lang="en-GB" sz="1600" dirty="0" err="1"/>
              <a:t>Artykuł</a:t>
            </a:r>
            <a:r>
              <a:rPr lang="en-GB" sz="1600" dirty="0"/>
              <a:t> 19 </a:t>
            </a:r>
            <a:r>
              <a:rPr lang="pl-PL" sz="1600" dirty="0"/>
              <a:t>Ogólne zasady dotyczące oznakowania CE </a:t>
            </a:r>
          </a:p>
          <a:p>
            <a:r>
              <a:rPr lang="en-GB" sz="1600" dirty="0" err="1"/>
              <a:t>Artykuł</a:t>
            </a:r>
            <a:r>
              <a:rPr lang="en-GB" sz="1600" dirty="0"/>
              <a:t> 20 </a:t>
            </a:r>
            <a:r>
              <a:rPr lang="pl-PL" sz="1600" dirty="0"/>
              <a:t>Reguły i warunki umieszczania oznakowania CE i numeru identyfikacyjnego 	jednostki notyfikowanej</a:t>
            </a:r>
          </a:p>
          <a:p>
            <a:r>
              <a:rPr lang="en-GB" sz="1600" dirty="0" err="1"/>
              <a:t>Artykuł</a:t>
            </a:r>
            <a:r>
              <a:rPr lang="en-GB" sz="1600" dirty="0"/>
              <a:t> 21 </a:t>
            </a:r>
            <a:r>
              <a:rPr lang="en-GB" sz="1600" b="1" dirty="0" err="1"/>
              <a:t>Dokumentacja</a:t>
            </a:r>
            <a:r>
              <a:rPr lang="en-GB" sz="1600" b="1" dirty="0"/>
              <a:t> </a:t>
            </a:r>
            <a:r>
              <a:rPr lang="en-GB" sz="1600" b="1" dirty="0" err="1"/>
              <a:t>techniczna</a:t>
            </a:r>
            <a:r>
              <a:rPr lang="en-GB" sz="1600" b="1" dirty="0"/>
              <a:t> </a:t>
            </a:r>
            <a:endParaRPr lang="pl-PL" sz="1600" b="1" dirty="0"/>
          </a:p>
          <a:p>
            <a:r>
              <a:rPr lang="en-GB" sz="1600" dirty="0" err="1"/>
              <a:t>Artykuł</a:t>
            </a:r>
            <a:r>
              <a:rPr lang="en-GB" sz="1600" dirty="0"/>
              <a:t> 2</a:t>
            </a:r>
            <a:r>
              <a:rPr lang="pl-PL" sz="1600" dirty="0"/>
              <a:t>2 </a:t>
            </a:r>
            <a:r>
              <a:rPr lang="en-GB" sz="1600" dirty="0" err="1"/>
              <a:t>Notyfikacja</a:t>
            </a:r>
            <a:endParaRPr lang="pl-PL" sz="1600" dirty="0"/>
          </a:p>
          <a:p>
            <a:r>
              <a:rPr lang="en-GB" sz="1600" dirty="0" err="1"/>
              <a:t>Artykuł</a:t>
            </a:r>
            <a:r>
              <a:rPr lang="en-GB" sz="1600" dirty="0"/>
              <a:t> </a:t>
            </a:r>
            <a:r>
              <a:rPr lang="pl-PL" sz="1600" dirty="0"/>
              <a:t>23</a:t>
            </a:r>
            <a:r>
              <a:rPr lang="en-GB" sz="1600" dirty="0"/>
              <a:t> </a:t>
            </a:r>
            <a:r>
              <a:rPr lang="en-GB" sz="1600" dirty="0" err="1"/>
              <a:t>Organy</a:t>
            </a:r>
            <a:r>
              <a:rPr lang="en-GB" sz="1600" dirty="0"/>
              <a:t> </a:t>
            </a:r>
            <a:r>
              <a:rPr lang="en-GB" sz="1600" dirty="0" err="1"/>
              <a:t>notyfikujące</a:t>
            </a:r>
            <a:endParaRPr lang="pl-PL" sz="1600" dirty="0"/>
          </a:p>
          <a:p>
            <a:r>
              <a:rPr lang="en-GB" sz="1600" dirty="0" err="1"/>
              <a:t>Artykuł</a:t>
            </a:r>
            <a:r>
              <a:rPr lang="en-GB" sz="1600" dirty="0"/>
              <a:t> 24 </a:t>
            </a:r>
            <a:r>
              <a:rPr lang="en-GB" sz="1600" dirty="0" err="1"/>
              <a:t>Wymagania</a:t>
            </a:r>
            <a:r>
              <a:rPr lang="en-GB" sz="1600" dirty="0"/>
              <a:t> </a:t>
            </a:r>
            <a:r>
              <a:rPr lang="en-GB" sz="1600" dirty="0" err="1"/>
              <a:t>dotyczące</a:t>
            </a:r>
            <a:r>
              <a:rPr lang="en-GB" sz="1600" dirty="0"/>
              <a:t> </a:t>
            </a:r>
            <a:r>
              <a:rPr lang="en-GB" sz="1600" dirty="0" err="1"/>
              <a:t>organów</a:t>
            </a:r>
            <a:r>
              <a:rPr lang="en-GB" sz="1600" dirty="0"/>
              <a:t> </a:t>
            </a:r>
            <a:r>
              <a:rPr lang="en-GB" sz="1600" dirty="0" err="1"/>
              <a:t>notyfikujących</a:t>
            </a:r>
            <a:endParaRPr lang="pl-PL" sz="1600" dirty="0"/>
          </a:p>
          <a:p>
            <a:r>
              <a:rPr lang="en-GB" sz="1600" dirty="0" err="1"/>
              <a:t>Artykuł</a:t>
            </a:r>
            <a:r>
              <a:rPr lang="en-GB" sz="1600" dirty="0"/>
              <a:t> 25 </a:t>
            </a:r>
            <a:r>
              <a:rPr lang="pl-PL" sz="1600" dirty="0"/>
              <a:t>Obowiązki organów notyfikujących w zakresie informowania </a:t>
            </a:r>
          </a:p>
          <a:p>
            <a:r>
              <a:rPr lang="en-GB" sz="1600" dirty="0" err="1"/>
              <a:t>Artykuł</a:t>
            </a:r>
            <a:r>
              <a:rPr lang="en-GB" sz="1600" dirty="0"/>
              <a:t> 26 </a:t>
            </a:r>
            <a:r>
              <a:rPr lang="en-GB" sz="1600" dirty="0" err="1"/>
              <a:t>Wymagania</a:t>
            </a:r>
            <a:r>
              <a:rPr lang="en-GB" sz="1600" dirty="0"/>
              <a:t> </a:t>
            </a:r>
            <a:r>
              <a:rPr lang="en-GB" sz="1600" dirty="0" err="1"/>
              <a:t>dotyczące</a:t>
            </a:r>
            <a:r>
              <a:rPr lang="en-GB" sz="1600" dirty="0"/>
              <a:t> </a:t>
            </a:r>
            <a:r>
              <a:rPr lang="en-GB" sz="1600" dirty="0" err="1"/>
              <a:t>jednostek</a:t>
            </a:r>
            <a:r>
              <a:rPr lang="en-GB" sz="1600" dirty="0"/>
              <a:t> </a:t>
            </a:r>
            <a:r>
              <a:rPr lang="en-GB" sz="1600" dirty="0" err="1"/>
              <a:t>notyfikowanych</a:t>
            </a:r>
            <a:endParaRPr lang="pl-PL" sz="1600" dirty="0"/>
          </a:p>
          <a:p>
            <a:r>
              <a:rPr lang="pl-PL" sz="1050" dirty="0"/>
              <a:t>…..</a:t>
            </a:r>
          </a:p>
          <a:p>
            <a:r>
              <a:rPr lang="pl-PL" sz="1050" dirty="0"/>
              <a:t>4. Jednostka oceniająca zgodność, jej ścisłe kierownictwo oraz pracownicy odpowiedzialni za realizację zadań związanych z oceną zgodności nie mogą być projektantami, producentami, dostawcami, instalatorami, nabywcami, właścicielami, użytkownikami ani konserwatorami urządzeń radiowych, które oceniają, ani przedstawicielami wymienionych stron. Nie wyklucza to wykorzystywania ocenianych urządzeń radiowych, które są niezbędne do prowadzenia działalności jednostki oceniającej zgodność, lub wykorzystywania takich urządzeń radiowych do celów osobistych. </a:t>
            </a:r>
          </a:p>
          <a:p>
            <a:r>
              <a:rPr lang="pl-PL" sz="1050" dirty="0"/>
              <a:t>….</a:t>
            </a:r>
          </a:p>
          <a:p>
            <a:r>
              <a:rPr lang="en-GB" sz="1600" dirty="0" err="1"/>
              <a:t>Artykuł</a:t>
            </a:r>
            <a:r>
              <a:rPr lang="en-GB" sz="1600" dirty="0"/>
              <a:t> 27 </a:t>
            </a:r>
            <a:r>
              <a:rPr lang="pl-PL" sz="1600" dirty="0"/>
              <a:t>Spółki zależne i podwykonawstwo na zlecenie jednostek notyfikowanych </a:t>
            </a:r>
            <a:r>
              <a:rPr lang="en-GB" sz="1600" dirty="0" err="1"/>
              <a:t>Artykuł</a:t>
            </a:r>
            <a:r>
              <a:rPr lang="en-GB" sz="1600" dirty="0"/>
              <a:t> 29 </a:t>
            </a:r>
            <a:r>
              <a:rPr lang="en-GB" sz="1600" dirty="0" err="1"/>
              <a:t>Wniosek</a:t>
            </a:r>
            <a:r>
              <a:rPr lang="en-GB" sz="1600" dirty="0"/>
              <a:t> o </a:t>
            </a:r>
            <a:r>
              <a:rPr lang="en-GB" sz="1600" dirty="0" err="1"/>
              <a:t>notyfikację</a:t>
            </a:r>
            <a:endParaRPr lang="pl-PL" sz="1600" dirty="0"/>
          </a:p>
          <a:p>
            <a:r>
              <a:rPr lang="en-GB" sz="1600" dirty="0" err="1"/>
              <a:t>Artykuł</a:t>
            </a:r>
            <a:r>
              <a:rPr lang="pl-PL" sz="1600" dirty="0"/>
              <a:t>y</a:t>
            </a:r>
            <a:r>
              <a:rPr lang="en-GB" sz="1600" dirty="0"/>
              <a:t> 30</a:t>
            </a:r>
            <a:r>
              <a:rPr lang="pl-PL" sz="1600" dirty="0"/>
              <a:t>..38 dotyczą jednostek notyfikowanych</a:t>
            </a:r>
            <a:endParaRPr lang="en-US" sz="1200" dirty="0"/>
          </a:p>
        </p:txBody>
      </p:sp>
    </p:spTree>
    <p:extLst>
      <p:ext uri="{BB962C8B-B14F-4D97-AF65-F5344CB8AC3E}">
        <p14:creationId xmlns:p14="http://schemas.microsoft.com/office/powerpoint/2010/main" val="793118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rostokąt 8">
            <a:extLst>
              <a:ext uri="{FF2B5EF4-FFF2-40B4-BE49-F238E27FC236}">
                <a16:creationId xmlns:a16="http://schemas.microsoft.com/office/drawing/2014/main" id="{BB18C308-399A-4F0C-929C-637B2743D31B}"/>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6387" name="Tytuł 1">
            <a:extLst>
              <a:ext uri="{FF2B5EF4-FFF2-40B4-BE49-F238E27FC236}">
                <a16:creationId xmlns:a16="http://schemas.microsoft.com/office/drawing/2014/main" id="{22BE64D6-2CDB-4DF9-B4BF-2CD355E90CFC}"/>
              </a:ext>
            </a:extLst>
          </p:cNvPr>
          <p:cNvSpPr>
            <a:spLocks noGrp="1" noChangeArrowheads="1"/>
          </p:cNvSpPr>
          <p:nvPr>
            <p:ph type="title"/>
          </p:nvPr>
        </p:nvSpPr>
        <p:spPr>
          <a:xfrm>
            <a:off x="1331913" y="115888"/>
            <a:ext cx="7704137" cy="792162"/>
          </a:xfrm>
        </p:spPr>
        <p:txBody>
          <a:bodyPr/>
          <a:lstStyle/>
          <a:p>
            <a:r>
              <a:rPr lang="pl-PL" altLang="pl-PL"/>
              <a:t>Radio Equipment Directive 2014/53/EU</a:t>
            </a:r>
          </a:p>
        </p:txBody>
      </p:sp>
      <p:sp>
        <p:nvSpPr>
          <p:cNvPr id="2" name="pole tekstowe 1">
            <a:extLst>
              <a:ext uri="{FF2B5EF4-FFF2-40B4-BE49-F238E27FC236}">
                <a16:creationId xmlns:a16="http://schemas.microsoft.com/office/drawing/2014/main" id="{0120E783-3B93-4896-9F03-52304BE27B66}"/>
              </a:ext>
            </a:extLst>
          </p:cNvPr>
          <p:cNvSpPr txBox="1"/>
          <p:nvPr/>
        </p:nvSpPr>
        <p:spPr>
          <a:xfrm>
            <a:off x="84338" y="1340768"/>
            <a:ext cx="9036496" cy="4632037"/>
          </a:xfrm>
          <a:prstGeom prst="rect">
            <a:avLst/>
          </a:prstGeom>
          <a:noFill/>
        </p:spPr>
        <p:txBody>
          <a:bodyPr wrap="square" rtlCol="0">
            <a:spAutoFit/>
          </a:bodyPr>
          <a:lstStyle/>
          <a:p>
            <a:r>
              <a:rPr lang="pl-PL" sz="1600" b="1" dirty="0"/>
              <a:t>Kolejne artykuły – informację o </a:t>
            </a:r>
          </a:p>
          <a:p>
            <a:pPr>
              <a:tabLst>
                <a:tab pos="1162050" algn="l"/>
              </a:tabLst>
            </a:pPr>
            <a:r>
              <a:rPr lang="en-GB" sz="1600" dirty="0" err="1"/>
              <a:t>Artykuł</a:t>
            </a:r>
            <a:r>
              <a:rPr lang="en-GB" sz="1600" dirty="0"/>
              <a:t> 39 </a:t>
            </a:r>
            <a:r>
              <a:rPr lang="pl-PL" sz="1600" dirty="0"/>
              <a:t>Nadzór rynku unijnego i kontrola urządzeń radiowych wprowadzanych na 	rynek unijny </a:t>
            </a:r>
          </a:p>
          <a:p>
            <a:pPr>
              <a:tabLst>
                <a:tab pos="1162050" algn="l"/>
              </a:tabLst>
            </a:pPr>
            <a:r>
              <a:rPr lang="en-GB" sz="1600" dirty="0" err="1"/>
              <a:t>Artykuł</a:t>
            </a:r>
            <a:r>
              <a:rPr lang="en-GB" sz="1600" dirty="0"/>
              <a:t> 40 </a:t>
            </a:r>
            <a:r>
              <a:rPr lang="pl-PL" sz="1600" dirty="0"/>
              <a:t>Procedura postępowania w przypadku urządzeń radiowych stwarzających 	zagrożenie na poziomie krajowym </a:t>
            </a:r>
          </a:p>
          <a:p>
            <a:pPr>
              <a:tabLst>
                <a:tab pos="1079500" algn="l"/>
              </a:tabLst>
            </a:pPr>
            <a:r>
              <a:rPr lang="en-GB" sz="1600" dirty="0" err="1"/>
              <a:t>Artykuł</a:t>
            </a:r>
            <a:r>
              <a:rPr lang="en-GB" sz="1600" dirty="0"/>
              <a:t> 41 </a:t>
            </a:r>
            <a:r>
              <a:rPr lang="pl-PL" sz="1600" dirty="0"/>
              <a:t>Procedura ochronna na poziomie Unii</a:t>
            </a:r>
          </a:p>
          <a:p>
            <a:r>
              <a:rPr lang="en-GB" sz="1600" dirty="0" err="1"/>
              <a:t>Artykuł</a:t>
            </a:r>
            <a:r>
              <a:rPr lang="en-GB" sz="1600" dirty="0"/>
              <a:t> 42</a:t>
            </a:r>
            <a:r>
              <a:rPr lang="pl-PL" sz="1600" dirty="0"/>
              <a:t> Urządzenia radiowe spełniające wymagania, lecz mimo to stwarzające zagrożenie</a:t>
            </a:r>
          </a:p>
          <a:p>
            <a:r>
              <a:rPr lang="en-GB" sz="1600" dirty="0" err="1"/>
              <a:t>Artykuł</a:t>
            </a:r>
            <a:r>
              <a:rPr lang="en-GB" sz="1600" dirty="0"/>
              <a:t> 43 </a:t>
            </a:r>
            <a:r>
              <a:rPr lang="pl-PL" sz="1600" b="1" dirty="0"/>
              <a:t>Brak zgodności pod względem formalnym </a:t>
            </a:r>
          </a:p>
          <a:p>
            <a:pPr marL="800100" lvl="1" indent="-342900">
              <a:buAutoNum type="alphaLcParenR"/>
            </a:pPr>
            <a:r>
              <a:rPr lang="pl-PL" sz="900" dirty="0"/>
              <a:t>oznakowanie CE zostało umieszczone z naruszeniem art. 30 rozporządzenia (WE) nr 765/2008 lub art. 20 niniejszej dyrektywy; </a:t>
            </a:r>
          </a:p>
          <a:p>
            <a:pPr marL="800100" lvl="1" indent="-342900">
              <a:buAutoNum type="alphaLcParenR"/>
            </a:pPr>
            <a:r>
              <a:rPr lang="pl-PL" sz="900" dirty="0"/>
              <a:t>nie umieszczono oznakowania CE; </a:t>
            </a:r>
          </a:p>
          <a:p>
            <a:pPr marL="800100" lvl="1" indent="-342900">
              <a:buAutoNum type="alphaLcParenR"/>
            </a:pPr>
            <a:r>
              <a:rPr lang="pl-PL" sz="900" dirty="0"/>
              <a:t>numer identyfikacyjny jednostki notyfikowanej, jeżeli stosowana jest procedura oceny zgodności określona w załączniku IV, został umieszczony z naruszeniem art. 20 lub nie został umieszczony; </a:t>
            </a:r>
          </a:p>
          <a:p>
            <a:pPr marL="800100" lvl="1" indent="-342900">
              <a:buAutoNum type="alphaLcParenR"/>
            </a:pPr>
            <a:r>
              <a:rPr lang="pl-PL" sz="900" dirty="0"/>
              <a:t>nie sporządzono deklaracji zgodności UE; </a:t>
            </a:r>
          </a:p>
          <a:p>
            <a:pPr marL="800100" lvl="1" indent="-342900">
              <a:buAutoNum type="alphaLcParenR"/>
            </a:pPr>
            <a:r>
              <a:rPr lang="pl-PL" sz="900" dirty="0"/>
              <a:t>deklaracja zgodności UE nie została sporządzona w prawidłowy sposób; </a:t>
            </a:r>
          </a:p>
          <a:p>
            <a:pPr marL="800100" lvl="1" indent="-342900">
              <a:buAutoNum type="alphaLcParenR"/>
            </a:pPr>
            <a:r>
              <a:rPr lang="pl-PL" sz="900" dirty="0"/>
              <a:t>dokumentacja techniczna jest niedostępna albo niekompletna; L 153/90 PL Dziennik Urzędowy Unii Europejskiej 22.5.2014 </a:t>
            </a:r>
          </a:p>
          <a:p>
            <a:pPr marL="800100" lvl="1" indent="-342900">
              <a:buAutoNum type="alphaLcParenR"/>
            </a:pPr>
            <a:r>
              <a:rPr lang="pl-PL" sz="900" dirty="0"/>
              <a:t>brak jest informacji, o których mowa w art. 10 ust. 6 lub 7 lub art. 12 ust. 3, są one fałszywe lub niekompletne; </a:t>
            </a:r>
          </a:p>
          <a:p>
            <a:pPr marL="800100" lvl="1" indent="-342900">
              <a:buAutoNum type="alphaLcParenR"/>
            </a:pPr>
            <a:r>
              <a:rPr lang="pl-PL" sz="900" dirty="0"/>
              <a:t>do urządzenia radiowego nie dołączono informacji na temat przeznaczenia urządzenia radiowego, deklaracji zgodności UE lub informacji na temat ograniczeń w korzystaniu z urządzenia określonych w art. 10 ust. 8, 9 i 10; </a:t>
            </a:r>
          </a:p>
          <a:p>
            <a:pPr marL="800100" lvl="1" indent="-342900">
              <a:buAutoNum type="alphaLcParenR"/>
            </a:pPr>
            <a:r>
              <a:rPr lang="pl-PL" sz="900" dirty="0"/>
              <a:t>wymagania w zakresie identyfikacji podmiotów gospodarczych określone w art. 15 nie są spełnione;</a:t>
            </a:r>
          </a:p>
          <a:p>
            <a:pPr marL="800100" lvl="1" indent="-342900">
              <a:buAutoNum type="alphaLcParenR"/>
            </a:pPr>
            <a:r>
              <a:rPr lang="pl-PL" sz="900" dirty="0"/>
              <a:t>brak zgodności z art. 5.  </a:t>
            </a:r>
          </a:p>
          <a:p>
            <a:pPr marL="0" lvl="1"/>
            <a:r>
              <a:rPr lang="en-GB" sz="1600" dirty="0" err="1"/>
              <a:t>Artykuł</a:t>
            </a:r>
            <a:r>
              <a:rPr lang="en-GB" sz="1600" dirty="0"/>
              <a:t> 46</a:t>
            </a:r>
            <a:r>
              <a:rPr lang="pl-PL" sz="1600" dirty="0"/>
              <a:t> </a:t>
            </a:r>
            <a:r>
              <a:rPr lang="en-GB" sz="1600" dirty="0" err="1"/>
              <a:t>Sankcje</a:t>
            </a:r>
            <a:endParaRPr lang="pl-PL" sz="1600" dirty="0"/>
          </a:p>
          <a:p>
            <a:pPr marL="0" lvl="1"/>
            <a:r>
              <a:rPr lang="pl-PL" sz="900" dirty="0"/>
              <a:t>Państwa członkowskie ustanawiają przepisy o sankcjach mających zastosowanie w przypadku naruszenia przez podmioty gospodarcze przepisów prawa krajowego przyjętych na podstawie niniejszej dyrektywy i stosują wszelkie niezbędne środki, aby zapewnić ich wykonanie. Przepisy te mogą przewidywać sankcje karne za poważne naruszenia. Przewidziane sankcje są skuteczne, proporcjonalne i odstraszające. </a:t>
            </a:r>
          </a:p>
        </p:txBody>
      </p:sp>
    </p:spTree>
    <p:extLst>
      <p:ext uri="{BB962C8B-B14F-4D97-AF65-F5344CB8AC3E}">
        <p14:creationId xmlns:p14="http://schemas.microsoft.com/office/powerpoint/2010/main" val="1112752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rostokąt 8">
            <a:extLst>
              <a:ext uri="{FF2B5EF4-FFF2-40B4-BE49-F238E27FC236}">
                <a16:creationId xmlns:a16="http://schemas.microsoft.com/office/drawing/2014/main" id="{BB18C308-399A-4F0C-929C-637B2743D31B}"/>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6387" name="Tytuł 1">
            <a:extLst>
              <a:ext uri="{FF2B5EF4-FFF2-40B4-BE49-F238E27FC236}">
                <a16:creationId xmlns:a16="http://schemas.microsoft.com/office/drawing/2014/main" id="{22BE64D6-2CDB-4DF9-B4BF-2CD355E90CFC}"/>
              </a:ext>
            </a:extLst>
          </p:cNvPr>
          <p:cNvSpPr>
            <a:spLocks noGrp="1" noChangeArrowheads="1"/>
          </p:cNvSpPr>
          <p:nvPr>
            <p:ph type="title"/>
          </p:nvPr>
        </p:nvSpPr>
        <p:spPr>
          <a:xfrm>
            <a:off x="1331913" y="115888"/>
            <a:ext cx="7704137" cy="792162"/>
          </a:xfrm>
        </p:spPr>
        <p:txBody>
          <a:bodyPr/>
          <a:lstStyle/>
          <a:p>
            <a:r>
              <a:rPr lang="pl-PL" altLang="pl-PL"/>
              <a:t>Radio Equipment Directive 2014/53/EU</a:t>
            </a:r>
          </a:p>
        </p:txBody>
      </p:sp>
      <p:sp>
        <p:nvSpPr>
          <p:cNvPr id="2" name="pole tekstowe 1">
            <a:extLst>
              <a:ext uri="{FF2B5EF4-FFF2-40B4-BE49-F238E27FC236}">
                <a16:creationId xmlns:a16="http://schemas.microsoft.com/office/drawing/2014/main" id="{0120E783-3B93-4896-9F03-52304BE27B66}"/>
              </a:ext>
            </a:extLst>
          </p:cNvPr>
          <p:cNvSpPr txBox="1"/>
          <p:nvPr/>
        </p:nvSpPr>
        <p:spPr>
          <a:xfrm>
            <a:off x="53752" y="1484784"/>
            <a:ext cx="9036496" cy="4708981"/>
          </a:xfrm>
          <a:prstGeom prst="rect">
            <a:avLst/>
          </a:prstGeom>
          <a:noFill/>
        </p:spPr>
        <p:txBody>
          <a:bodyPr wrap="square" rtlCol="0">
            <a:spAutoFit/>
          </a:bodyPr>
          <a:lstStyle/>
          <a:p>
            <a:r>
              <a:rPr lang="pl-PL" sz="1400" b="1" dirty="0"/>
              <a:t>ZAŁĄCZNIK V TREŚĆ DOKUMENTACJI TECHNICZNEJ </a:t>
            </a:r>
          </a:p>
          <a:p>
            <a:pPr>
              <a:tabLst>
                <a:tab pos="534988" algn="l"/>
                <a:tab pos="898525" algn="l"/>
                <a:tab pos="1252538" algn="l"/>
              </a:tabLst>
            </a:pPr>
            <a:r>
              <a:rPr lang="pl-PL" sz="1200" dirty="0"/>
              <a:t>Dokumentacja techniczna zawiera w stosownych przypadkach co najmniej następujące elementy: </a:t>
            </a:r>
          </a:p>
          <a:p>
            <a:pPr>
              <a:tabLst>
                <a:tab pos="534988" algn="l"/>
                <a:tab pos="898525" algn="l"/>
                <a:tab pos="1252538" algn="l"/>
              </a:tabLst>
            </a:pPr>
            <a:r>
              <a:rPr lang="pl-PL" sz="1200" dirty="0"/>
              <a:t>	a) ogólny opis urządzenia radiowego, obejmujący: </a:t>
            </a:r>
          </a:p>
          <a:p>
            <a:pPr marL="1200150" lvl="2" indent="-285750">
              <a:buAutoNum type="romanLcParenBoth"/>
              <a:tabLst>
                <a:tab pos="534988" algn="l"/>
                <a:tab pos="898525" algn="l"/>
                <a:tab pos="1252538" algn="l"/>
              </a:tabLst>
            </a:pPr>
            <a:r>
              <a:rPr lang="pl-PL" sz="1200" dirty="0"/>
              <a:t>zdjęcia lub ilustracje przedstawiające cechy zewnętrzne, oznakowanie i układ wewnętrzny; </a:t>
            </a:r>
          </a:p>
          <a:p>
            <a:pPr>
              <a:tabLst>
                <a:tab pos="534988" algn="l"/>
                <a:tab pos="898525" algn="l"/>
                <a:tab pos="1252538" algn="l"/>
              </a:tabLst>
            </a:pPr>
            <a:r>
              <a:rPr lang="pl-PL" sz="1200" dirty="0"/>
              <a:t>		(ii) wersje oprogramowania lub oprogramowania firmowego mające wpływ na zgodność z </a:t>
            </a:r>
            <a:br>
              <a:rPr lang="pl-PL" sz="1200" dirty="0"/>
            </a:br>
            <a:r>
              <a:rPr lang="pl-PL" sz="1200" dirty="0"/>
              <a:t>			zasadniczymi wymaganiami; </a:t>
            </a:r>
          </a:p>
          <a:p>
            <a:pPr>
              <a:tabLst>
                <a:tab pos="534988" algn="l"/>
                <a:tab pos="898525" algn="l"/>
                <a:tab pos="1252538" algn="l"/>
              </a:tabLst>
            </a:pPr>
            <a:r>
              <a:rPr lang="pl-PL" sz="1200" dirty="0"/>
              <a:t>		(iii) informacje dla użytkownika i instrukcje instalacji; </a:t>
            </a:r>
          </a:p>
          <a:p>
            <a:pPr>
              <a:tabLst>
                <a:tab pos="534988" algn="l"/>
                <a:tab pos="898525" algn="l"/>
                <a:tab pos="1252538" algn="l"/>
              </a:tabLst>
            </a:pPr>
            <a:r>
              <a:rPr lang="pl-PL" sz="1200" dirty="0"/>
              <a:t>	b) projekt koncepcyjny i rysunki dotyczące produkcji oraz schematy elementów, podzespołów, 			obwodów i innych stosownych podobnych części; </a:t>
            </a:r>
          </a:p>
          <a:p>
            <a:pPr>
              <a:tabLst>
                <a:tab pos="534988" algn="l"/>
                <a:tab pos="898525" algn="l"/>
                <a:tab pos="1252538" algn="l"/>
              </a:tabLst>
            </a:pPr>
            <a:r>
              <a:rPr lang="pl-PL" sz="1200" dirty="0"/>
              <a:t>	c) opisy i wyjaśnienia, niezbędne do zrozumienia tych rysunków i schematów oraz działania urządzenia 		radiowego, </a:t>
            </a:r>
          </a:p>
          <a:p>
            <a:pPr>
              <a:tabLst>
                <a:tab pos="534988" algn="l"/>
                <a:tab pos="898525" algn="l"/>
                <a:tab pos="1252538" algn="l"/>
              </a:tabLst>
            </a:pPr>
            <a:r>
              <a:rPr lang="pl-PL" sz="1200" dirty="0"/>
              <a:t>	d) wykaz norm zharmonizowanych, stosowanych w całości lub częściowo, do których odniesienia 			opublikowano w Dzienniku Urzędowym Unii Europejskiej, oraz, jeżeli takie normy zharmonizowane nie 		zostały zastosowane, opisy rozwiązań przyjętych w celu spełnienia zasadniczych wymagań określonych 		w art. 3, w tym wykaz innych zastosowanych odpowiednich specyfikacji technicznych. W przypadku 		częściowego zastosowania norm zharmonizowanych w dokumentacji technicznej określa się, które 		części zostały zastosowane; </a:t>
            </a:r>
          </a:p>
          <a:p>
            <a:pPr>
              <a:tabLst>
                <a:tab pos="534988" algn="l"/>
                <a:tab pos="898525" algn="l"/>
                <a:tab pos="1252538" algn="l"/>
              </a:tabLst>
            </a:pPr>
            <a:r>
              <a:rPr lang="pl-PL" sz="1200" dirty="0"/>
              <a:t>	e) kopię deklaracji zgodności UE; </a:t>
            </a:r>
          </a:p>
          <a:p>
            <a:pPr>
              <a:tabLst>
                <a:tab pos="534988" algn="l"/>
                <a:tab pos="898525" algn="l"/>
                <a:tab pos="1252538" algn="l"/>
              </a:tabLst>
            </a:pPr>
            <a:r>
              <a:rPr lang="pl-PL" sz="1200" dirty="0"/>
              <a:t>	f) jeżeli zastosowano moduł oceny zgodności określony w załączniku III, kopię certyfikatu badania 	typu UE 		i jego załączników, dostarczonych przez daną jednostkę notyfikowaną; </a:t>
            </a:r>
          </a:p>
          <a:p>
            <a:pPr>
              <a:tabLst>
                <a:tab pos="534988" algn="l"/>
                <a:tab pos="898525" algn="l"/>
                <a:tab pos="1252538" algn="l"/>
              </a:tabLst>
            </a:pPr>
            <a:r>
              <a:rPr lang="pl-PL" sz="1200" dirty="0"/>
              <a:t>	g) wyniki wykonanych obliczeń projektowych, przeprowadzonych badań i innych stosownych podobnych 		działań; </a:t>
            </a:r>
          </a:p>
          <a:p>
            <a:pPr>
              <a:tabLst>
                <a:tab pos="534988" algn="l"/>
                <a:tab pos="898525" algn="l"/>
                <a:tab pos="1252538" algn="l"/>
              </a:tabLst>
            </a:pPr>
            <a:r>
              <a:rPr lang="pl-PL" sz="1200" dirty="0"/>
              <a:t>	h) sprawozdania z testów; </a:t>
            </a:r>
          </a:p>
          <a:p>
            <a:pPr>
              <a:tabLst>
                <a:tab pos="534988" algn="l"/>
                <a:tab pos="898525" algn="l"/>
                <a:tab pos="1252538" algn="l"/>
              </a:tabLst>
            </a:pPr>
            <a:r>
              <a:rPr lang="pl-PL" sz="1200" dirty="0"/>
              <a:t>	i) wyjaśnienie zgodności z wymogiem art. 10 ust. 2 oraz ewentualnego umieszczenia na opakowaniu 		informacji zgodnie z art. 10 ust. 10. </a:t>
            </a:r>
            <a:endParaRPr lang="pl-PL" sz="700" dirty="0"/>
          </a:p>
        </p:txBody>
      </p:sp>
    </p:spTree>
    <p:extLst>
      <p:ext uri="{BB962C8B-B14F-4D97-AF65-F5344CB8AC3E}">
        <p14:creationId xmlns:p14="http://schemas.microsoft.com/office/powerpoint/2010/main" val="1803917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rostokąt 8">
            <a:extLst>
              <a:ext uri="{FF2B5EF4-FFF2-40B4-BE49-F238E27FC236}">
                <a16:creationId xmlns:a16="http://schemas.microsoft.com/office/drawing/2014/main" id="{FB7C2213-A7C3-4847-903B-CECFBD6CB8D3}"/>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20483" name="Tytuł 1">
            <a:extLst>
              <a:ext uri="{FF2B5EF4-FFF2-40B4-BE49-F238E27FC236}">
                <a16:creationId xmlns:a16="http://schemas.microsoft.com/office/drawing/2014/main" id="{691F97EE-E430-4A5B-AC62-A177CD0E3985}"/>
              </a:ext>
            </a:extLst>
          </p:cNvPr>
          <p:cNvSpPr>
            <a:spLocks noGrp="1" noChangeArrowheads="1"/>
          </p:cNvSpPr>
          <p:nvPr>
            <p:ph type="title"/>
          </p:nvPr>
        </p:nvSpPr>
        <p:spPr>
          <a:xfrm>
            <a:off x="1331913" y="115888"/>
            <a:ext cx="7704137" cy="792162"/>
          </a:xfrm>
        </p:spPr>
        <p:txBody>
          <a:bodyPr/>
          <a:lstStyle/>
          <a:p>
            <a:r>
              <a:rPr lang="pl-PL" altLang="pl-PL"/>
              <a:t>Radio Equipment Directive 2014/53/EU</a:t>
            </a:r>
          </a:p>
        </p:txBody>
      </p:sp>
      <p:pic>
        <p:nvPicPr>
          <p:cNvPr id="2" name="Obraz 1">
            <a:extLst>
              <a:ext uri="{FF2B5EF4-FFF2-40B4-BE49-F238E27FC236}">
                <a16:creationId xmlns:a16="http://schemas.microsoft.com/office/drawing/2014/main" id="{EF4F8D16-90BD-404F-B949-BCEA0C7EF282}"/>
              </a:ext>
            </a:extLst>
          </p:cNvPr>
          <p:cNvPicPr>
            <a:picLocks noChangeAspect="1"/>
          </p:cNvPicPr>
          <p:nvPr/>
        </p:nvPicPr>
        <p:blipFill>
          <a:blip r:embed="rId3"/>
          <a:stretch>
            <a:fillRect/>
          </a:stretch>
        </p:blipFill>
        <p:spPr>
          <a:xfrm>
            <a:off x="1259632" y="1449644"/>
            <a:ext cx="6298505" cy="4632494"/>
          </a:xfrm>
          <a:prstGeom prst="rect">
            <a:avLst/>
          </a:prstGeom>
        </p:spPr>
      </p:pic>
      <p:sp>
        <p:nvSpPr>
          <p:cNvPr id="3" name="pole tekstowe 2">
            <a:extLst>
              <a:ext uri="{FF2B5EF4-FFF2-40B4-BE49-F238E27FC236}">
                <a16:creationId xmlns:a16="http://schemas.microsoft.com/office/drawing/2014/main" id="{1849F7E7-D8E6-4F42-A3C7-FB365C6CA67B}"/>
              </a:ext>
            </a:extLst>
          </p:cNvPr>
          <p:cNvSpPr txBox="1"/>
          <p:nvPr/>
        </p:nvSpPr>
        <p:spPr>
          <a:xfrm>
            <a:off x="47501" y="6133566"/>
            <a:ext cx="8135369" cy="461665"/>
          </a:xfrm>
          <a:prstGeom prst="rect">
            <a:avLst/>
          </a:prstGeom>
          <a:noFill/>
        </p:spPr>
        <p:txBody>
          <a:bodyPr wrap="none" rtlCol="0">
            <a:spAutoFit/>
          </a:bodyPr>
          <a:lstStyle/>
          <a:p>
            <a:pPr algn="r"/>
            <a:r>
              <a:rPr lang="en-US" sz="1200" dirty="0">
                <a:hlinkClick r:id="rId4"/>
              </a:rPr>
              <a:t>http://www.etsi.org/deliver/etsi_eg/203300_203399/203367/01.01.00_50/eg_203367v010100m.pdf</a:t>
            </a:r>
            <a:r>
              <a:rPr lang="pl-PL" sz="1200" dirty="0"/>
              <a:t> </a:t>
            </a:r>
          </a:p>
          <a:p>
            <a:pPr algn="r"/>
            <a:r>
              <a:rPr lang="pl-PL" sz="1200" dirty="0"/>
              <a:t>Dostęp 27.03.2018</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rostokąt 8">
            <a:extLst>
              <a:ext uri="{FF2B5EF4-FFF2-40B4-BE49-F238E27FC236}">
                <a16:creationId xmlns:a16="http://schemas.microsoft.com/office/drawing/2014/main" id="{FB7C2213-A7C3-4847-903B-CECFBD6CB8D3}"/>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20483" name="Tytuł 1">
            <a:extLst>
              <a:ext uri="{FF2B5EF4-FFF2-40B4-BE49-F238E27FC236}">
                <a16:creationId xmlns:a16="http://schemas.microsoft.com/office/drawing/2014/main" id="{691F97EE-E430-4A5B-AC62-A177CD0E3985}"/>
              </a:ext>
            </a:extLst>
          </p:cNvPr>
          <p:cNvSpPr>
            <a:spLocks noGrp="1" noChangeArrowheads="1"/>
          </p:cNvSpPr>
          <p:nvPr>
            <p:ph type="title"/>
          </p:nvPr>
        </p:nvSpPr>
        <p:spPr>
          <a:xfrm>
            <a:off x="1331913" y="115888"/>
            <a:ext cx="7704137" cy="792162"/>
          </a:xfrm>
        </p:spPr>
        <p:txBody>
          <a:bodyPr/>
          <a:lstStyle/>
          <a:p>
            <a:r>
              <a:rPr lang="pl-PL" altLang="pl-PL"/>
              <a:t>Radio Equipment Directive 2014/53/EU</a:t>
            </a:r>
          </a:p>
        </p:txBody>
      </p:sp>
      <p:sp>
        <p:nvSpPr>
          <p:cNvPr id="3" name="pole tekstowe 2">
            <a:extLst>
              <a:ext uri="{FF2B5EF4-FFF2-40B4-BE49-F238E27FC236}">
                <a16:creationId xmlns:a16="http://schemas.microsoft.com/office/drawing/2014/main" id="{1849F7E7-D8E6-4F42-A3C7-FB365C6CA67B}"/>
              </a:ext>
            </a:extLst>
          </p:cNvPr>
          <p:cNvSpPr txBox="1"/>
          <p:nvPr/>
        </p:nvSpPr>
        <p:spPr>
          <a:xfrm>
            <a:off x="47501" y="6133566"/>
            <a:ext cx="8135369" cy="461665"/>
          </a:xfrm>
          <a:prstGeom prst="rect">
            <a:avLst/>
          </a:prstGeom>
          <a:noFill/>
        </p:spPr>
        <p:txBody>
          <a:bodyPr wrap="none" rtlCol="0">
            <a:spAutoFit/>
          </a:bodyPr>
          <a:lstStyle/>
          <a:p>
            <a:pPr algn="r"/>
            <a:r>
              <a:rPr lang="en-US" sz="1200" dirty="0">
                <a:hlinkClick r:id="rId3"/>
              </a:rPr>
              <a:t>http://www.etsi.org/deliver/etsi_eg/203300_203399/203367/01.01.00_50/eg_203367v010100m.pdf</a:t>
            </a:r>
            <a:r>
              <a:rPr lang="pl-PL" sz="1200" dirty="0"/>
              <a:t> </a:t>
            </a:r>
          </a:p>
          <a:p>
            <a:pPr algn="r"/>
            <a:r>
              <a:rPr lang="pl-PL" sz="1200" dirty="0"/>
              <a:t>Dostęp 27.03.2018</a:t>
            </a:r>
            <a:endParaRPr lang="en-US" sz="1200" dirty="0"/>
          </a:p>
        </p:txBody>
      </p:sp>
      <p:pic>
        <p:nvPicPr>
          <p:cNvPr id="5" name="Obraz 4">
            <a:extLst>
              <a:ext uri="{FF2B5EF4-FFF2-40B4-BE49-F238E27FC236}">
                <a16:creationId xmlns:a16="http://schemas.microsoft.com/office/drawing/2014/main" id="{251DF4FD-7432-4026-86D0-7F33D035AE69}"/>
              </a:ext>
            </a:extLst>
          </p:cNvPr>
          <p:cNvPicPr>
            <a:picLocks noChangeAspect="1"/>
          </p:cNvPicPr>
          <p:nvPr/>
        </p:nvPicPr>
        <p:blipFill>
          <a:blip r:embed="rId4"/>
          <a:stretch>
            <a:fillRect/>
          </a:stretch>
        </p:blipFill>
        <p:spPr>
          <a:xfrm>
            <a:off x="1418766" y="1466667"/>
            <a:ext cx="6306468" cy="4608878"/>
          </a:xfrm>
          <a:prstGeom prst="rect">
            <a:avLst/>
          </a:prstGeom>
        </p:spPr>
      </p:pic>
    </p:spTree>
    <p:extLst>
      <p:ext uri="{BB962C8B-B14F-4D97-AF65-F5344CB8AC3E}">
        <p14:creationId xmlns:p14="http://schemas.microsoft.com/office/powerpoint/2010/main" val="3452707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8">
            <a:extLst>
              <a:ext uri="{FF2B5EF4-FFF2-40B4-BE49-F238E27FC236}">
                <a16:creationId xmlns:a16="http://schemas.microsoft.com/office/drawing/2014/main" id="{16FCD930-53EB-4941-9E59-8E5372597356}"/>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8435" name="Tytuł 1">
            <a:extLst>
              <a:ext uri="{FF2B5EF4-FFF2-40B4-BE49-F238E27FC236}">
                <a16:creationId xmlns:a16="http://schemas.microsoft.com/office/drawing/2014/main" id="{031CF0C8-9899-4B0C-AD63-9EC9DE6F1EBC}"/>
              </a:ext>
            </a:extLst>
          </p:cNvPr>
          <p:cNvSpPr>
            <a:spLocks noGrp="1" noChangeArrowheads="1"/>
          </p:cNvSpPr>
          <p:nvPr>
            <p:ph type="title"/>
          </p:nvPr>
        </p:nvSpPr>
        <p:spPr>
          <a:xfrm>
            <a:off x="1331913" y="115888"/>
            <a:ext cx="7704137" cy="792162"/>
          </a:xfrm>
        </p:spPr>
        <p:txBody>
          <a:bodyPr/>
          <a:lstStyle/>
          <a:p>
            <a:r>
              <a:rPr lang="pl-PL" altLang="pl-PL" dirty="0"/>
              <a:t>Radio </a:t>
            </a:r>
            <a:r>
              <a:rPr lang="pl-PL" altLang="pl-PL" dirty="0" err="1"/>
              <a:t>Equipment</a:t>
            </a:r>
            <a:r>
              <a:rPr lang="pl-PL" altLang="pl-PL" dirty="0"/>
              <a:t> Directive 2014/53/EU</a:t>
            </a:r>
          </a:p>
        </p:txBody>
      </p:sp>
      <p:sp>
        <p:nvSpPr>
          <p:cNvPr id="18436" name="pole tekstowe 1">
            <a:extLst>
              <a:ext uri="{FF2B5EF4-FFF2-40B4-BE49-F238E27FC236}">
                <a16:creationId xmlns:a16="http://schemas.microsoft.com/office/drawing/2014/main" id="{4611E778-2ED7-4AD9-9B12-ED07517BDB5C}"/>
              </a:ext>
            </a:extLst>
          </p:cNvPr>
          <p:cNvSpPr txBox="1">
            <a:spLocks noChangeArrowheads="1"/>
          </p:cNvSpPr>
          <p:nvPr/>
        </p:nvSpPr>
        <p:spPr bwMode="auto">
          <a:xfrm>
            <a:off x="1050" y="1468607"/>
            <a:ext cx="87845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GB" b="1" dirty="0"/>
              <a:t>ETSI publishes Harmonised Standards for new EU Radio Equipment Directive</a:t>
            </a:r>
            <a:r>
              <a:rPr lang="pl-PL" i="1" dirty="0"/>
              <a:t>			</a:t>
            </a:r>
            <a:r>
              <a:rPr lang="en-GB" i="1" dirty="0"/>
              <a:t>Sophia Antipolis, 14 June 2016</a:t>
            </a:r>
            <a:endParaRPr lang="en-GB" b="1" dirty="0"/>
          </a:p>
        </p:txBody>
      </p:sp>
      <p:sp>
        <p:nvSpPr>
          <p:cNvPr id="18437" name="pole tekstowe 2">
            <a:extLst>
              <a:ext uri="{FF2B5EF4-FFF2-40B4-BE49-F238E27FC236}">
                <a16:creationId xmlns:a16="http://schemas.microsoft.com/office/drawing/2014/main" id="{78BC2CCE-C1DB-4E0B-91A1-C9E7CA657BF3}"/>
              </a:ext>
            </a:extLst>
          </p:cNvPr>
          <p:cNvSpPr txBox="1">
            <a:spLocks noChangeArrowheads="1"/>
          </p:cNvSpPr>
          <p:nvPr/>
        </p:nvSpPr>
        <p:spPr bwMode="auto">
          <a:xfrm>
            <a:off x="251520" y="2150395"/>
            <a:ext cx="82089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1400" dirty="0">
                <a:hlinkClick r:id="rId3"/>
              </a:rPr>
              <a:t>http://www.etsi.org/news-events/news/1103-2016-06-news-etsi-publishes-harmonised-standards-for-new-eu-radio-equipment-directive</a:t>
            </a:r>
            <a:endParaRPr lang="pl-PL" altLang="en-US" sz="1400" dirty="0"/>
          </a:p>
          <a:p>
            <a:pPr algn="r"/>
            <a:r>
              <a:rPr lang="pl-PL" sz="1400" dirty="0"/>
              <a:t>Dostęp 27.03.2018</a:t>
            </a:r>
            <a:endParaRPr lang="en-US" sz="1400" dirty="0"/>
          </a:p>
        </p:txBody>
      </p:sp>
      <p:pic>
        <p:nvPicPr>
          <p:cNvPr id="2" name="Obraz 1">
            <a:extLst>
              <a:ext uri="{FF2B5EF4-FFF2-40B4-BE49-F238E27FC236}">
                <a16:creationId xmlns:a16="http://schemas.microsoft.com/office/drawing/2014/main" id="{BEEBF2ED-B73D-438E-84EB-FA475235AB17}"/>
              </a:ext>
            </a:extLst>
          </p:cNvPr>
          <p:cNvPicPr>
            <a:picLocks noChangeAspect="1"/>
          </p:cNvPicPr>
          <p:nvPr/>
        </p:nvPicPr>
        <p:blipFill>
          <a:blip r:embed="rId4"/>
          <a:stretch>
            <a:fillRect/>
          </a:stretch>
        </p:blipFill>
        <p:spPr>
          <a:xfrm>
            <a:off x="418977" y="2889059"/>
            <a:ext cx="8306046" cy="360082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8">
            <a:extLst>
              <a:ext uri="{FF2B5EF4-FFF2-40B4-BE49-F238E27FC236}">
                <a16:creationId xmlns:a16="http://schemas.microsoft.com/office/drawing/2014/main" id="{16FCD930-53EB-4941-9E59-8E5372597356}"/>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8435" name="Tytuł 1">
            <a:extLst>
              <a:ext uri="{FF2B5EF4-FFF2-40B4-BE49-F238E27FC236}">
                <a16:creationId xmlns:a16="http://schemas.microsoft.com/office/drawing/2014/main" id="{031CF0C8-9899-4B0C-AD63-9EC9DE6F1EBC}"/>
              </a:ext>
            </a:extLst>
          </p:cNvPr>
          <p:cNvSpPr>
            <a:spLocks noGrp="1" noChangeArrowheads="1"/>
          </p:cNvSpPr>
          <p:nvPr>
            <p:ph type="title"/>
          </p:nvPr>
        </p:nvSpPr>
        <p:spPr>
          <a:xfrm>
            <a:off x="1331913" y="115888"/>
            <a:ext cx="7704137" cy="792162"/>
          </a:xfrm>
        </p:spPr>
        <p:txBody>
          <a:bodyPr/>
          <a:lstStyle/>
          <a:p>
            <a:r>
              <a:rPr lang="pl-PL" altLang="pl-PL" dirty="0" err="1"/>
              <a:t>Low</a:t>
            </a:r>
            <a:r>
              <a:rPr lang="pl-PL" altLang="pl-PL" dirty="0"/>
              <a:t> </a:t>
            </a:r>
            <a:r>
              <a:rPr lang="pl-PL" altLang="pl-PL" dirty="0" err="1"/>
              <a:t>Voltage</a:t>
            </a:r>
            <a:r>
              <a:rPr lang="pl-PL" altLang="pl-PL" dirty="0"/>
              <a:t> Directive 2014/35/EU</a:t>
            </a:r>
          </a:p>
        </p:txBody>
      </p:sp>
      <p:sp>
        <p:nvSpPr>
          <p:cNvPr id="18436" name="pole tekstowe 1">
            <a:extLst>
              <a:ext uri="{FF2B5EF4-FFF2-40B4-BE49-F238E27FC236}">
                <a16:creationId xmlns:a16="http://schemas.microsoft.com/office/drawing/2014/main" id="{4611E778-2ED7-4AD9-9B12-ED07517BDB5C}"/>
              </a:ext>
            </a:extLst>
          </p:cNvPr>
          <p:cNvSpPr txBox="1">
            <a:spLocks noChangeArrowheads="1"/>
          </p:cNvSpPr>
          <p:nvPr/>
        </p:nvSpPr>
        <p:spPr bwMode="auto">
          <a:xfrm>
            <a:off x="323528" y="1619349"/>
            <a:ext cx="88204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GB" sz="1400" b="1" dirty="0"/>
              <a:t>LVD 2014/35/EU - Guidelines on the application of the directive - November 2016</a:t>
            </a:r>
            <a:r>
              <a:rPr lang="pl-PL" sz="1400" b="1" dirty="0"/>
              <a:t>								</a:t>
            </a:r>
            <a:endParaRPr lang="en-US" sz="1400" dirty="0"/>
          </a:p>
        </p:txBody>
      </p:sp>
      <p:sp>
        <p:nvSpPr>
          <p:cNvPr id="18437" name="pole tekstowe 2">
            <a:extLst>
              <a:ext uri="{FF2B5EF4-FFF2-40B4-BE49-F238E27FC236}">
                <a16:creationId xmlns:a16="http://schemas.microsoft.com/office/drawing/2014/main" id="{78BC2CCE-C1DB-4E0B-91A1-C9E7CA657BF3}"/>
              </a:ext>
            </a:extLst>
          </p:cNvPr>
          <p:cNvSpPr txBox="1">
            <a:spLocks noChangeArrowheads="1"/>
          </p:cNvSpPr>
          <p:nvPr/>
        </p:nvSpPr>
        <p:spPr bwMode="auto">
          <a:xfrm>
            <a:off x="503418" y="1923764"/>
            <a:ext cx="81371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200" dirty="0">
                <a:hlinkClick r:id="rId3"/>
              </a:rPr>
              <a:t>https://ec.europa.eu/docsroom/documents/20341/attachments/1/translations/en/renditions/native</a:t>
            </a:r>
            <a:endParaRPr lang="pl-PL" altLang="en-US" sz="1200" dirty="0"/>
          </a:p>
          <a:p>
            <a:r>
              <a:rPr lang="pl-PL" sz="1200" dirty="0"/>
              <a:t>							Dostęp 27.03.2018</a:t>
            </a:r>
            <a:endParaRPr lang="en-US" altLang="en-US" sz="1200" dirty="0"/>
          </a:p>
        </p:txBody>
      </p:sp>
      <p:sp>
        <p:nvSpPr>
          <p:cNvPr id="2" name="pole tekstowe 1">
            <a:extLst>
              <a:ext uri="{FF2B5EF4-FFF2-40B4-BE49-F238E27FC236}">
                <a16:creationId xmlns:a16="http://schemas.microsoft.com/office/drawing/2014/main" id="{1548EE8B-2359-4106-B2E2-54517B12B396}"/>
              </a:ext>
            </a:extLst>
          </p:cNvPr>
          <p:cNvSpPr txBox="1"/>
          <p:nvPr/>
        </p:nvSpPr>
        <p:spPr>
          <a:xfrm>
            <a:off x="4178126" y="4577238"/>
            <a:ext cx="4032448" cy="1600438"/>
          </a:xfrm>
          <a:prstGeom prst="rect">
            <a:avLst/>
          </a:prstGeom>
          <a:solidFill>
            <a:schemeClr val="accent1"/>
          </a:solidFill>
        </p:spPr>
        <p:txBody>
          <a:bodyPr wrap="square" rtlCol="0">
            <a:spAutoFit/>
          </a:bodyPr>
          <a:lstStyle/>
          <a:p>
            <a:r>
              <a:rPr lang="en-GB" sz="1400" dirty="0"/>
              <a:t>The </a:t>
            </a:r>
            <a:r>
              <a:rPr lang="en-GB" sz="1400" u="sng" dirty="0">
                <a:hlinkClick r:id="rId4"/>
              </a:rPr>
              <a:t>General Product Safety Directive</a:t>
            </a:r>
            <a:r>
              <a:rPr lang="en-GB" sz="1400" dirty="0"/>
              <a:t> (2001/95/EC) covers consumer goods with a voltage below 50 V for alternating current, or below 75 V for direct current. It aims to ensure that only safe consumer products are sold in the EU.</a:t>
            </a:r>
            <a:endParaRPr lang="en-US" sz="1400" dirty="0"/>
          </a:p>
        </p:txBody>
      </p:sp>
      <p:sp>
        <p:nvSpPr>
          <p:cNvPr id="4" name="AutoShape 4" descr="Znalezione obrazy dla zapytania low voltage directive 2014/35/eu guidance">
            <a:extLst>
              <a:ext uri="{FF2B5EF4-FFF2-40B4-BE49-F238E27FC236}">
                <a16:creationId xmlns:a16="http://schemas.microsoft.com/office/drawing/2014/main" id="{EC0A754D-7CA6-4EBE-872E-EB2E295397C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Obraz 4">
            <a:extLst>
              <a:ext uri="{FF2B5EF4-FFF2-40B4-BE49-F238E27FC236}">
                <a16:creationId xmlns:a16="http://schemas.microsoft.com/office/drawing/2014/main" id="{C7524368-0169-4AC3-BB72-091768837436}"/>
              </a:ext>
            </a:extLst>
          </p:cNvPr>
          <p:cNvPicPr>
            <a:picLocks noChangeAspect="1"/>
          </p:cNvPicPr>
          <p:nvPr/>
        </p:nvPicPr>
        <p:blipFill>
          <a:blip r:embed="rId5"/>
          <a:stretch>
            <a:fillRect/>
          </a:stretch>
        </p:blipFill>
        <p:spPr>
          <a:xfrm>
            <a:off x="395536" y="2348880"/>
            <a:ext cx="2808312" cy="4003339"/>
          </a:xfrm>
          <a:prstGeom prst="rect">
            <a:avLst/>
          </a:prstGeom>
        </p:spPr>
      </p:pic>
      <p:pic>
        <p:nvPicPr>
          <p:cNvPr id="29702" name="Picture 6" descr="Znalezione obrazy dla zapytania low voltage directive 2014/35/eu guidance">
            <a:extLst>
              <a:ext uri="{FF2B5EF4-FFF2-40B4-BE49-F238E27FC236}">
                <a16:creationId xmlns:a16="http://schemas.microsoft.com/office/drawing/2014/main" id="{F8A4676D-9AD3-4352-97F5-1E282FE6CC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2786610"/>
            <a:ext cx="1584176" cy="878928"/>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descr="LVD equipment">
            <a:extLst>
              <a:ext uri="{FF2B5EF4-FFF2-40B4-BE49-F238E27FC236}">
                <a16:creationId xmlns:a16="http://schemas.microsoft.com/office/drawing/2014/main" id="{055CA350-58CA-4646-8AD7-679EC9C8D7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4106" y="2828925"/>
            <a:ext cx="2857500" cy="89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27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8">
            <a:extLst>
              <a:ext uri="{FF2B5EF4-FFF2-40B4-BE49-F238E27FC236}">
                <a16:creationId xmlns:a16="http://schemas.microsoft.com/office/drawing/2014/main" id="{16FCD930-53EB-4941-9E59-8E5372597356}"/>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8435" name="Tytuł 1">
            <a:extLst>
              <a:ext uri="{FF2B5EF4-FFF2-40B4-BE49-F238E27FC236}">
                <a16:creationId xmlns:a16="http://schemas.microsoft.com/office/drawing/2014/main" id="{031CF0C8-9899-4B0C-AD63-9EC9DE6F1EBC}"/>
              </a:ext>
            </a:extLst>
          </p:cNvPr>
          <p:cNvSpPr>
            <a:spLocks noGrp="1" noChangeArrowheads="1"/>
          </p:cNvSpPr>
          <p:nvPr>
            <p:ph type="title"/>
          </p:nvPr>
        </p:nvSpPr>
        <p:spPr>
          <a:xfrm>
            <a:off x="1331913" y="115888"/>
            <a:ext cx="7704137" cy="792162"/>
          </a:xfrm>
        </p:spPr>
        <p:txBody>
          <a:bodyPr/>
          <a:lstStyle/>
          <a:p>
            <a:r>
              <a:rPr lang="pl-PL" altLang="pl-PL" dirty="0" err="1"/>
              <a:t>Low</a:t>
            </a:r>
            <a:r>
              <a:rPr lang="pl-PL" altLang="pl-PL" dirty="0"/>
              <a:t> </a:t>
            </a:r>
            <a:r>
              <a:rPr lang="pl-PL" altLang="pl-PL" dirty="0" err="1"/>
              <a:t>Voltage</a:t>
            </a:r>
            <a:r>
              <a:rPr lang="pl-PL" altLang="pl-PL" dirty="0"/>
              <a:t> Directive 2014/35/EU</a:t>
            </a:r>
          </a:p>
        </p:txBody>
      </p:sp>
      <p:sp>
        <p:nvSpPr>
          <p:cNvPr id="11" name="pole tekstowe 1">
            <a:extLst>
              <a:ext uri="{FF2B5EF4-FFF2-40B4-BE49-F238E27FC236}">
                <a16:creationId xmlns:a16="http://schemas.microsoft.com/office/drawing/2014/main" id="{E0BD5A47-B8BC-4EAD-870D-997029E7E368}"/>
              </a:ext>
            </a:extLst>
          </p:cNvPr>
          <p:cNvSpPr txBox="1">
            <a:spLocks noChangeArrowheads="1"/>
          </p:cNvSpPr>
          <p:nvPr/>
        </p:nvSpPr>
        <p:spPr bwMode="auto">
          <a:xfrm>
            <a:off x="6876256" y="1619348"/>
            <a:ext cx="226774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GB" sz="1400" b="1" dirty="0"/>
              <a:t>LVD 2014/35/EU - Guidelines on the application of the directive - November 2016</a:t>
            </a:r>
            <a:r>
              <a:rPr lang="pl-PL" sz="1400" b="1" dirty="0"/>
              <a:t>								</a:t>
            </a:r>
            <a:endParaRPr lang="en-US" sz="1400" dirty="0"/>
          </a:p>
        </p:txBody>
      </p:sp>
      <p:sp>
        <p:nvSpPr>
          <p:cNvPr id="3" name="pole tekstowe 2">
            <a:extLst>
              <a:ext uri="{FF2B5EF4-FFF2-40B4-BE49-F238E27FC236}">
                <a16:creationId xmlns:a16="http://schemas.microsoft.com/office/drawing/2014/main" id="{09157034-3BE9-44B7-80FB-EB239FC4884E}"/>
              </a:ext>
            </a:extLst>
          </p:cNvPr>
          <p:cNvSpPr txBox="1"/>
          <p:nvPr/>
        </p:nvSpPr>
        <p:spPr>
          <a:xfrm>
            <a:off x="107504" y="1412776"/>
            <a:ext cx="8784976" cy="5170646"/>
          </a:xfrm>
          <a:prstGeom prst="rect">
            <a:avLst/>
          </a:prstGeom>
          <a:noFill/>
        </p:spPr>
        <p:txBody>
          <a:bodyPr wrap="square" rtlCol="0">
            <a:spAutoFit/>
          </a:bodyPr>
          <a:lstStyle/>
          <a:p>
            <a:r>
              <a:rPr lang="en-US" sz="1100" b="1" dirty="0"/>
              <a:t>The Citations and Recitals </a:t>
            </a:r>
            <a:endParaRPr lang="en-US" sz="1100" dirty="0"/>
          </a:p>
          <a:p>
            <a:r>
              <a:rPr lang="en-US" sz="1100" i="1" dirty="0"/>
              <a:t>§ 1 The citations </a:t>
            </a:r>
            <a:endParaRPr lang="en-US" sz="1100" dirty="0"/>
          </a:p>
          <a:p>
            <a:r>
              <a:rPr lang="en-GB" sz="1100" i="1" dirty="0"/>
              <a:t>§ 2 The legal basis of the LVD </a:t>
            </a:r>
            <a:endParaRPr lang="en-GB" sz="1100" dirty="0"/>
          </a:p>
          <a:p>
            <a:r>
              <a:rPr lang="en-US" sz="1100" i="1" dirty="0"/>
              <a:t>§ 3 The recitals </a:t>
            </a:r>
            <a:endParaRPr lang="en-US" sz="1100" dirty="0"/>
          </a:p>
          <a:p>
            <a:r>
              <a:rPr lang="en-US" sz="1100" b="1" dirty="0"/>
              <a:t>The Articles </a:t>
            </a:r>
            <a:endParaRPr lang="en-US" sz="1100" dirty="0"/>
          </a:p>
          <a:p>
            <a:r>
              <a:rPr lang="en-US" sz="1100" b="1" dirty="0"/>
              <a:t>Chapter 1 </a:t>
            </a:r>
            <a:r>
              <a:rPr lang="en-US" sz="1100" i="1" dirty="0"/>
              <a:t>§ 4 General provisions </a:t>
            </a:r>
            <a:endParaRPr lang="en-US" sz="1100" dirty="0"/>
          </a:p>
          <a:p>
            <a:r>
              <a:rPr lang="en-US" sz="1100" i="1" dirty="0"/>
              <a:t>§ 5 Scope and objectives </a:t>
            </a:r>
            <a:endParaRPr lang="en-US" sz="1100" dirty="0"/>
          </a:p>
          <a:p>
            <a:r>
              <a:rPr lang="en-GB" sz="1100" dirty="0"/>
              <a:t>Article 1 </a:t>
            </a:r>
            <a:r>
              <a:rPr lang="en-GB" sz="1100" i="1" dirty="0"/>
              <a:t>§ 6 Which products are covered? </a:t>
            </a:r>
            <a:endParaRPr lang="en-GB" sz="1100" dirty="0"/>
          </a:p>
          <a:p>
            <a:r>
              <a:rPr lang="en-GB" sz="1100" i="1" dirty="0"/>
              <a:t>§ 7 Are components included in the scope? </a:t>
            </a:r>
            <a:endParaRPr lang="en-GB" sz="1100" dirty="0"/>
          </a:p>
          <a:p>
            <a:r>
              <a:rPr lang="en-US" sz="1100" dirty="0"/>
              <a:t>Article 2 </a:t>
            </a:r>
            <a:r>
              <a:rPr lang="en-US" sz="1100" i="1" dirty="0"/>
              <a:t>§ 8 Definitions </a:t>
            </a:r>
            <a:endParaRPr lang="en-US" sz="1100" dirty="0"/>
          </a:p>
          <a:p>
            <a:r>
              <a:rPr lang="en-GB" sz="1100" dirty="0"/>
              <a:t>Article 3 </a:t>
            </a:r>
            <a:r>
              <a:rPr lang="en-GB" sz="1100" i="1" dirty="0"/>
              <a:t>§ 9 What are the mandatory safety requirements to place the electrical equipment on the Union market? </a:t>
            </a:r>
            <a:endParaRPr lang="en-GB" sz="1100" dirty="0"/>
          </a:p>
          <a:p>
            <a:r>
              <a:rPr lang="en-GB" sz="1100" dirty="0"/>
              <a:t>Article 4 </a:t>
            </a:r>
            <a:r>
              <a:rPr lang="en-GB" sz="1100" i="1" dirty="0"/>
              <a:t>§ 10 Free movement </a:t>
            </a:r>
            <a:endParaRPr lang="en-GB" sz="1100" dirty="0"/>
          </a:p>
          <a:p>
            <a:r>
              <a:rPr lang="en-GB" sz="1100" dirty="0"/>
              <a:t>Article 5 </a:t>
            </a:r>
            <a:r>
              <a:rPr lang="en-GB" sz="1100" i="1" dirty="0"/>
              <a:t>§ 11 Supply of electricity </a:t>
            </a:r>
            <a:endParaRPr lang="pl-PL" sz="1100" i="1" dirty="0"/>
          </a:p>
          <a:p>
            <a:r>
              <a:rPr lang="en-GB" sz="1100" b="1" dirty="0"/>
              <a:t>Chapter 2 </a:t>
            </a:r>
            <a:r>
              <a:rPr lang="en-GB" sz="1100" i="1" dirty="0"/>
              <a:t>§ 12 Obligations of economic operators </a:t>
            </a:r>
            <a:endParaRPr lang="en-GB" sz="1100" dirty="0"/>
          </a:p>
          <a:p>
            <a:r>
              <a:rPr lang="en-GB" sz="1100" i="1" dirty="0"/>
              <a:t>§ 23 What is "the reasonable period" by which economic operators are required to present the documents requested by market surveillance authorities (as indicated in Articles 6(9), 8(9) and 9(5))? </a:t>
            </a:r>
            <a:endParaRPr lang="en-GB" sz="1100" dirty="0"/>
          </a:p>
          <a:p>
            <a:r>
              <a:rPr lang="en-GB" sz="1100" i="1" dirty="0"/>
              <a:t>§ 24 Who is responsible for the translation of instructions in the language required in the Member State concerned where the electrical equipment is made available? </a:t>
            </a:r>
            <a:endParaRPr lang="en-GB" sz="1100" dirty="0"/>
          </a:p>
          <a:p>
            <a:r>
              <a:rPr lang="en-GB" sz="1100" dirty="0"/>
              <a:t>Article 6 </a:t>
            </a:r>
            <a:r>
              <a:rPr lang="en-GB" sz="1100" i="1" dirty="0"/>
              <a:t>§ 13 Obligations of manufacturers </a:t>
            </a:r>
            <a:endParaRPr lang="en-GB" sz="1100" dirty="0"/>
          </a:p>
          <a:p>
            <a:r>
              <a:rPr lang="en-GB" sz="1100" i="1" dirty="0"/>
              <a:t>§ 14 Identification of the equipment </a:t>
            </a:r>
            <a:endParaRPr lang="en-GB" sz="1100" dirty="0"/>
          </a:p>
          <a:p>
            <a:r>
              <a:rPr lang="en-GB" sz="1100" i="1" dirty="0"/>
              <a:t>§ 15 The requirement to indicate name and address for manufacturers </a:t>
            </a:r>
            <a:endParaRPr lang="en-GB" sz="1100" dirty="0"/>
          </a:p>
          <a:p>
            <a:r>
              <a:rPr lang="en-GB" sz="1100" i="1" dirty="0"/>
              <a:t>§ 16 Instructions and safety information requirements </a:t>
            </a:r>
            <a:endParaRPr lang="en-US" sz="1100" dirty="0"/>
          </a:p>
          <a:p>
            <a:r>
              <a:rPr lang="en-GB" sz="1100" i="1" dirty="0"/>
              <a:t>§ 17 Products sold in bulk </a:t>
            </a:r>
            <a:endParaRPr lang="en-GB" sz="1100" dirty="0"/>
          </a:p>
          <a:p>
            <a:r>
              <a:rPr lang="en-GB" sz="1100" i="1" dirty="0"/>
              <a:t>§ 18 Electrical equipment presenting a risk </a:t>
            </a:r>
            <a:endParaRPr lang="en-GB" sz="1100" dirty="0"/>
          </a:p>
          <a:p>
            <a:r>
              <a:rPr lang="en-US" sz="1100" i="1" dirty="0"/>
              <a:t>§ 19 Language requirements </a:t>
            </a:r>
            <a:endParaRPr lang="en-US" sz="1100" dirty="0"/>
          </a:p>
          <a:p>
            <a:r>
              <a:rPr lang="en-GB" sz="1100" dirty="0"/>
              <a:t>Article 7 </a:t>
            </a:r>
            <a:r>
              <a:rPr lang="en-GB" sz="1100" i="1" dirty="0"/>
              <a:t>§ 20 Authorised representatives </a:t>
            </a:r>
            <a:endParaRPr lang="en-GB" sz="1100" dirty="0"/>
          </a:p>
          <a:p>
            <a:r>
              <a:rPr lang="en-US" sz="1100" dirty="0"/>
              <a:t>Article 8 </a:t>
            </a:r>
            <a:r>
              <a:rPr lang="en-US" sz="1100" i="1" dirty="0"/>
              <a:t>§ 21 Obligations of importers </a:t>
            </a:r>
            <a:endParaRPr lang="en-US" sz="1100" dirty="0"/>
          </a:p>
          <a:p>
            <a:r>
              <a:rPr lang="en-US" sz="1100" dirty="0"/>
              <a:t>Article 9 </a:t>
            </a:r>
            <a:r>
              <a:rPr lang="en-US" sz="1100" i="1" dirty="0"/>
              <a:t>§ 22 Obligations of distributors </a:t>
            </a:r>
            <a:endParaRPr lang="en-US" sz="1100" dirty="0"/>
          </a:p>
          <a:p>
            <a:r>
              <a:rPr lang="en-GB" sz="1100" dirty="0"/>
              <a:t>Article 10 </a:t>
            </a:r>
            <a:r>
              <a:rPr lang="en-GB" sz="1100" i="1" dirty="0"/>
              <a:t>§ 25 Obligations of manufacturers for importers and distributors </a:t>
            </a:r>
            <a:endParaRPr lang="en-GB" sz="1100" dirty="0"/>
          </a:p>
          <a:p>
            <a:r>
              <a:rPr lang="en-GB" sz="1100" dirty="0"/>
              <a:t>Article 11 </a:t>
            </a:r>
            <a:r>
              <a:rPr lang="en-GB" sz="1100" i="1" dirty="0"/>
              <a:t>§ 26 Identification of economic operators</a:t>
            </a:r>
            <a:endParaRPr lang="en-US" sz="1100" dirty="0"/>
          </a:p>
        </p:txBody>
      </p:sp>
    </p:spTree>
    <p:extLst>
      <p:ext uri="{BB962C8B-B14F-4D97-AF65-F5344CB8AC3E}">
        <p14:creationId xmlns:p14="http://schemas.microsoft.com/office/powerpoint/2010/main" val="1436414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Prostokąt 8">
            <a:extLst>
              <a:ext uri="{FF2B5EF4-FFF2-40B4-BE49-F238E27FC236}">
                <a16:creationId xmlns:a16="http://schemas.microsoft.com/office/drawing/2014/main" id="{EFE532FF-0E83-4242-A94B-219C627BFD34}"/>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6147" name="Tytuł 1">
            <a:extLst>
              <a:ext uri="{FF2B5EF4-FFF2-40B4-BE49-F238E27FC236}">
                <a16:creationId xmlns:a16="http://schemas.microsoft.com/office/drawing/2014/main" id="{31434919-E353-41E1-9E8E-A27341A34F26}"/>
              </a:ext>
            </a:extLst>
          </p:cNvPr>
          <p:cNvSpPr>
            <a:spLocks noGrp="1" noChangeArrowheads="1"/>
          </p:cNvSpPr>
          <p:nvPr>
            <p:ph type="title"/>
          </p:nvPr>
        </p:nvSpPr>
        <p:spPr>
          <a:xfrm>
            <a:off x="1331913" y="115888"/>
            <a:ext cx="7704137" cy="792162"/>
          </a:xfrm>
        </p:spPr>
        <p:txBody>
          <a:bodyPr/>
          <a:lstStyle/>
          <a:p>
            <a:r>
              <a:rPr lang="pl-PL" altLang="pl-PL"/>
              <a:t>Dyrektywy „elektroniczne” WE</a:t>
            </a:r>
          </a:p>
        </p:txBody>
      </p:sp>
      <p:sp>
        <p:nvSpPr>
          <p:cNvPr id="6148" name="pole tekstowe 6">
            <a:extLst>
              <a:ext uri="{FF2B5EF4-FFF2-40B4-BE49-F238E27FC236}">
                <a16:creationId xmlns:a16="http://schemas.microsoft.com/office/drawing/2014/main" id="{16A357B8-4031-45E6-9F08-A00C2F1455A0}"/>
              </a:ext>
            </a:extLst>
          </p:cNvPr>
          <p:cNvSpPr txBox="1">
            <a:spLocks noChangeArrowheads="1"/>
          </p:cNvSpPr>
          <p:nvPr/>
        </p:nvSpPr>
        <p:spPr bwMode="auto">
          <a:xfrm>
            <a:off x="179512" y="1478519"/>
            <a:ext cx="8569325" cy="480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r>
              <a:rPr lang="pl-PL" altLang="pl-PL" sz="1400" u="sng" dirty="0">
                <a:hlinkClick r:id="rId3" tooltip="Directive 93/42/EEC"/>
              </a:rPr>
              <a:t>Directive 93/42/EEC on </a:t>
            </a:r>
            <a:r>
              <a:rPr lang="pl-PL" altLang="pl-PL" sz="1400" u="sng" dirty="0" err="1">
                <a:hlinkClick r:id="rId3" tooltip="Directive 93/42/EEC"/>
              </a:rPr>
              <a:t>Medical</a:t>
            </a:r>
            <a:r>
              <a:rPr lang="pl-PL" altLang="pl-PL" sz="1400" u="sng" dirty="0">
                <a:hlinkClick r:id="rId3" tooltip="Directive 93/42/EEC"/>
              </a:rPr>
              <a:t> devices (MDD)</a:t>
            </a:r>
            <a:endParaRPr lang="pl-PL" altLang="pl-PL" sz="1400" u="sng" dirty="0">
              <a:hlinkClick r:id="rId4" tooltip="Directive 90/385/EEC"/>
            </a:endParaRPr>
          </a:p>
          <a:p>
            <a:r>
              <a:rPr lang="pl-PL" altLang="pl-PL" sz="1400" u="sng" dirty="0">
                <a:hlinkClick r:id="rId4" tooltip="Directive 90/385/EEC"/>
              </a:rPr>
              <a:t>Directive 90/385/EEC on Active </a:t>
            </a:r>
            <a:r>
              <a:rPr lang="pl-PL" altLang="pl-PL" sz="1400" u="sng" dirty="0" err="1">
                <a:hlinkClick r:id="rId4" tooltip="Directive 90/385/EEC"/>
              </a:rPr>
              <a:t>Implantable</a:t>
            </a:r>
            <a:r>
              <a:rPr lang="pl-PL" altLang="pl-PL" sz="1400" u="sng" dirty="0">
                <a:hlinkClick r:id="rId4" tooltip="Directive 90/385/EEC"/>
              </a:rPr>
              <a:t> </a:t>
            </a:r>
            <a:r>
              <a:rPr lang="pl-PL" altLang="pl-PL" sz="1400" u="sng" dirty="0" err="1">
                <a:hlinkClick r:id="rId4" tooltip="Directive 90/385/EEC"/>
              </a:rPr>
              <a:t>Medical</a:t>
            </a:r>
            <a:r>
              <a:rPr lang="pl-PL" altLang="pl-PL" sz="1400" u="sng" dirty="0">
                <a:hlinkClick r:id="rId4" tooltip="Directive 90/385/EEC"/>
              </a:rPr>
              <a:t> Devices</a:t>
            </a:r>
            <a:endParaRPr lang="pl-PL" altLang="pl-PL" sz="1400" u="sng" dirty="0"/>
          </a:p>
          <a:p>
            <a:r>
              <a:rPr lang="pl-PL" altLang="pl-PL" sz="1400" u="sng" dirty="0">
                <a:hlinkClick r:id="rId5"/>
              </a:rPr>
              <a:t>Directive 98/79/EC on in vitro </a:t>
            </a:r>
            <a:r>
              <a:rPr lang="pl-PL" altLang="pl-PL" sz="1400" u="sng" dirty="0" err="1">
                <a:hlinkClick r:id="rId5"/>
              </a:rPr>
              <a:t>diagnostic</a:t>
            </a:r>
            <a:r>
              <a:rPr lang="pl-PL" altLang="pl-PL" sz="1400" u="sng" dirty="0">
                <a:hlinkClick r:id="rId5"/>
              </a:rPr>
              <a:t> </a:t>
            </a:r>
            <a:r>
              <a:rPr lang="pl-PL" altLang="pl-PL" sz="1400" u="sng" dirty="0" err="1">
                <a:hlinkClick r:id="rId5"/>
              </a:rPr>
              <a:t>medical</a:t>
            </a:r>
            <a:r>
              <a:rPr lang="pl-PL" altLang="pl-PL" sz="1400" u="sng" dirty="0">
                <a:hlinkClick r:id="rId5"/>
              </a:rPr>
              <a:t> devices</a:t>
            </a:r>
            <a:endParaRPr lang="pl-PL" altLang="pl-PL" sz="1400" dirty="0"/>
          </a:p>
          <a:p>
            <a:r>
              <a:rPr lang="en-US" altLang="pl-PL" sz="1400" u="sng" dirty="0">
                <a:hlinkClick r:id="rId6" tooltip="Directive 2000/9/EC"/>
              </a:rPr>
              <a:t>Directive 2000/9/EC on cableway installations designed to carry persons</a:t>
            </a:r>
            <a:endParaRPr lang="pl-PL" altLang="pl-PL" sz="1400" u="sng" dirty="0"/>
          </a:p>
          <a:p>
            <a:r>
              <a:rPr lang="pl-PL" altLang="pl-PL" sz="1400" u="sng" dirty="0">
                <a:hlinkClick r:id="rId7"/>
              </a:rPr>
              <a:t>Directive 2014/33/EU on </a:t>
            </a:r>
            <a:r>
              <a:rPr lang="pl-PL" altLang="pl-PL" sz="1400" u="sng" dirty="0" err="1">
                <a:hlinkClick r:id="rId7"/>
              </a:rPr>
              <a:t>Lifts</a:t>
            </a:r>
            <a:endParaRPr lang="pl-PL" altLang="pl-PL" sz="1400" u="sng" dirty="0"/>
          </a:p>
          <a:p>
            <a:r>
              <a:rPr lang="en-US" altLang="pl-PL" sz="1400" b="1" u="sng" dirty="0">
                <a:hlinkClick r:id="rId8" tooltip="Directive 2006/42/EC on Machinery"/>
              </a:rPr>
              <a:t>Directive 2006/42/EC on Machinery</a:t>
            </a:r>
            <a:endParaRPr lang="pl-PL" altLang="pl-PL" sz="1400" b="1" u="sng" dirty="0">
              <a:hlinkClick r:id="rId9"/>
            </a:endParaRPr>
          </a:p>
          <a:p>
            <a:r>
              <a:rPr lang="en-US" altLang="pl-PL" sz="1400" u="sng" dirty="0">
                <a:hlinkClick r:id="rId9"/>
              </a:rPr>
              <a:t>Directive 2009/125/EC on the </a:t>
            </a:r>
            <a:r>
              <a:rPr lang="en-US" altLang="pl-PL" sz="1400" u="sng" dirty="0" err="1">
                <a:hlinkClick r:id="rId9"/>
              </a:rPr>
              <a:t>Ecodesign</a:t>
            </a:r>
            <a:r>
              <a:rPr lang="en-US" altLang="pl-PL" sz="1400" u="sng" dirty="0">
                <a:hlinkClick r:id="rId9"/>
              </a:rPr>
              <a:t> of energy related products</a:t>
            </a:r>
            <a:endParaRPr lang="pl-PL" altLang="pl-PL" sz="1400" u="sng" dirty="0"/>
          </a:p>
          <a:p>
            <a:r>
              <a:rPr lang="pl-PL" altLang="pl-PL" sz="1400" b="1" u="sng" dirty="0">
                <a:hlinkClick r:id="rId10"/>
              </a:rPr>
              <a:t>Directive 2014/30/EU on </a:t>
            </a:r>
            <a:r>
              <a:rPr lang="pl-PL" altLang="pl-PL" sz="1400" b="1" u="sng" dirty="0" err="1">
                <a:hlinkClick r:id="rId10"/>
              </a:rPr>
              <a:t>Electromagnetic</a:t>
            </a:r>
            <a:r>
              <a:rPr lang="pl-PL" altLang="pl-PL" sz="1400" b="1" u="sng" dirty="0">
                <a:hlinkClick r:id="rId10"/>
              </a:rPr>
              <a:t> </a:t>
            </a:r>
            <a:r>
              <a:rPr lang="pl-PL" altLang="pl-PL" sz="1400" b="1" u="sng" dirty="0" err="1">
                <a:hlinkClick r:id="rId10"/>
              </a:rPr>
              <a:t>compatibility</a:t>
            </a:r>
            <a:endParaRPr lang="pl-PL" altLang="pl-PL" sz="1400" b="1" u="sng" dirty="0"/>
          </a:p>
          <a:p>
            <a:r>
              <a:rPr lang="pl-PL" altLang="pl-PL" sz="1400" b="1" u="sng" dirty="0">
                <a:hlinkClick r:id="rId11"/>
              </a:rPr>
              <a:t>Directive 2014/35/EU on </a:t>
            </a:r>
            <a:r>
              <a:rPr lang="pl-PL" altLang="pl-PL" sz="1400" b="1" u="sng" dirty="0" err="1">
                <a:hlinkClick r:id="rId11"/>
              </a:rPr>
              <a:t>Low</a:t>
            </a:r>
            <a:r>
              <a:rPr lang="pl-PL" altLang="pl-PL" sz="1400" b="1" u="sng" dirty="0">
                <a:hlinkClick r:id="rId11"/>
              </a:rPr>
              <a:t> </a:t>
            </a:r>
            <a:r>
              <a:rPr lang="pl-PL" altLang="pl-PL" sz="1400" b="1" u="sng" dirty="0" err="1">
                <a:hlinkClick r:id="rId11"/>
              </a:rPr>
              <a:t>Voltage</a:t>
            </a:r>
            <a:endParaRPr lang="pl-PL" altLang="pl-PL" sz="1400" b="1" u="sng" dirty="0"/>
          </a:p>
          <a:p>
            <a:r>
              <a:rPr lang="en-US" altLang="pl-PL" sz="1400" u="sng" dirty="0">
                <a:hlinkClick r:id="rId12"/>
              </a:rPr>
              <a:t>Directive 2014/32/EU on measuring instruments</a:t>
            </a:r>
            <a:endParaRPr lang="pl-PL" altLang="pl-PL" sz="1400" u="sng" dirty="0"/>
          </a:p>
          <a:p>
            <a:r>
              <a:rPr lang="pl-PL" altLang="pl-PL" sz="1400" u="sng" dirty="0">
                <a:hlinkClick r:id="rId13"/>
              </a:rPr>
              <a:t>Directive 2014/31/EU on Non-automatic </a:t>
            </a:r>
            <a:r>
              <a:rPr lang="pl-PL" altLang="pl-PL" sz="1400" u="sng" dirty="0" err="1">
                <a:hlinkClick r:id="rId13"/>
              </a:rPr>
              <a:t>weighing</a:t>
            </a:r>
            <a:r>
              <a:rPr lang="pl-PL" altLang="pl-PL" sz="1400" u="sng" dirty="0">
                <a:hlinkClick r:id="rId13"/>
              </a:rPr>
              <a:t> </a:t>
            </a:r>
            <a:r>
              <a:rPr lang="pl-PL" altLang="pl-PL" sz="1400" u="sng" dirty="0" err="1">
                <a:hlinkClick r:id="rId13"/>
              </a:rPr>
              <a:t>instruments</a:t>
            </a:r>
            <a:endParaRPr lang="pl-PL" altLang="pl-PL" sz="1400" u="sng" dirty="0"/>
          </a:p>
          <a:p>
            <a:r>
              <a:rPr lang="pl-PL" altLang="pl-PL" sz="1400" b="1" u="sng" dirty="0">
                <a:hlinkClick r:id="rId14"/>
              </a:rPr>
              <a:t>Directive 2014/53/EU on Radio </a:t>
            </a:r>
            <a:r>
              <a:rPr lang="pl-PL" altLang="pl-PL" sz="1400" b="1" u="sng" dirty="0" err="1">
                <a:hlinkClick r:id="rId14"/>
              </a:rPr>
              <a:t>Equipment</a:t>
            </a:r>
            <a:endParaRPr lang="pl-PL" altLang="pl-PL" sz="1400" b="1" u="sng" dirty="0"/>
          </a:p>
          <a:p>
            <a:r>
              <a:rPr lang="en-US" altLang="pl-PL" sz="1400" b="1" u="sng" dirty="0">
                <a:hlinkClick r:id="rId15"/>
              </a:rPr>
              <a:t>Directive 2011/65/EU</a:t>
            </a:r>
            <a:r>
              <a:rPr lang="en-US" altLang="pl-PL" sz="1400" b="1" dirty="0">
                <a:hlinkClick r:id="rId15"/>
              </a:rPr>
              <a:t> on the restriction of the use of certain hazardous substances in electrical and electronic equipment</a:t>
            </a:r>
            <a:endParaRPr lang="pl-PL" altLang="pl-PL" sz="1400" b="1" dirty="0"/>
          </a:p>
          <a:p>
            <a:r>
              <a:rPr lang="en-US" altLang="pl-PL" sz="1400" u="sng" dirty="0">
                <a:hlinkClick r:id="rId16"/>
              </a:rPr>
              <a:t>Directive (2009/48/EC) on the safety of toys</a:t>
            </a:r>
            <a:endParaRPr lang="pl-PL" altLang="pl-PL" sz="1400" u="sng" dirty="0"/>
          </a:p>
          <a:p>
            <a:r>
              <a:rPr lang="en-GB" sz="1400" b="1" u="sng" dirty="0"/>
              <a:t>General Product Safety Directive 2001/95/EC (GPSD) </a:t>
            </a:r>
            <a:endParaRPr lang="pl-PL" altLang="pl-PL" sz="1400" b="1" u="sng" dirty="0"/>
          </a:p>
          <a:p>
            <a:r>
              <a:rPr lang="en-GB" sz="1800" dirty="0">
                <a:solidFill>
                  <a:srgbClr val="00B0F0"/>
                </a:solidFill>
              </a:rPr>
              <a:t>The 'Blue Guide' on the implementation of EU product rules 2016</a:t>
            </a:r>
            <a:endParaRPr lang="pl-PL" sz="1800" dirty="0">
              <a:solidFill>
                <a:srgbClr val="00B0F0"/>
              </a:solidFill>
            </a:endParaRPr>
          </a:p>
          <a:p>
            <a:pPr marL="0" indent="0">
              <a:buNone/>
            </a:pPr>
            <a:r>
              <a:rPr lang="pl-PL" sz="1800" dirty="0">
                <a:solidFill>
                  <a:srgbClr val="00B0F0"/>
                </a:solidFill>
                <a:hlinkClick r:id="rId17"/>
              </a:rPr>
              <a:t>http://ec.europa.eu/DocsRoom/documents/18027</a:t>
            </a:r>
            <a:r>
              <a:rPr lang="pl-PL" sz="1800" dirty="0">
                <a:solidFill>
                  <a:srgbClr val="00B0F0"/>
                </a:solidFill>
              </a:rPr>
              <a:t>	</a:t>
            </a:r>
            <a:r>
              <a:rPr lang="pl-PL" sz="1200" dirty="0"/>
              <a:t>Dostęp 27.03.2018</a:t>
            </a:r>
            <a:endParaRPr lang="en-US" alt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8">
            <a:extLst>
              <a:ext uri="{FF2B5EF4-FFF2-40B4-BE49-F238E27FC236}">
                <a16:creationId xmlns:a16="http://schemas.microsoft.com/office/drawing/2014/main" id="{16FCD930-53EB-4941-9E59-8E5372597356}"/>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8435" name="Tytuł 1">
            <a:extLst>
              <a:ext uri="{FF2B5EF4-FFF2-40B4-BE49-F238E27FC236}">
                <a16:creationId xmlns:a16="http://schemas.microsoft.com/office/drawing/2014/main" id="{031CF0C8-9899-4B0C-AD63-9EC9DE6F1EBC}"/>
              </a:ext>
            </a:extLst>
          </p:cNvPr>
          <p:cNvSpPr>
            <a:spLocks noGrp="1" noChangeArrowheads="1"/>
          </p:cNvSpPr>
          <p:nvPr>
            <p:ph type="title"/>
          </p:nvPr>
        </p:nvSpPr>
        <p:spPr>
          <a:xfrm>
            <a:off x="1331913" y="115888"/>
            <a:ext cx="7704137" cy="792162"/>
          </a:xfrm>
        </p:spPr>
        <p:txBody>
          <a:bodyPr/>
          <a:lstStyle/>
          <a:p>
            <a:r>
              <a:rPr lang="pl-PL" altLang="pl-PL" dirty="0" err="1"/>
              <a:t>Low</a:t>
            </a:r>
            <a:r>
              <a:rPr lang="pl-PL" altLang="pl-PL" dirty="0"/>
              <a:t> </a:t>
            </a:r>
            <a:r>
              <a:rPr lang="pl-PL" altLang="pl-PL" dirty="0" err="1"/>
              <a:t>Voltage</a:t>
            </a:r>
            <a:r>
              <a:rPr lang="pl-PL" altLang="pl-PL" dirty="0"/>
              <a:t> Directive 2014/35/EU</a:t>
            </a:r>
          </a:p>
        </p:txBody>
      </p:sp>
      <p:sp>
        <p:nvSpPr>
          <p:cNvPr id="11" name="pole tekstowe 1">
            <a:extLst>
              <a:ext uri="{FF2B5EF4-FFF2-40B4-BE49-F238E27FC236}">
                <a16:creationId xmlns:a16="http://schemas.microsoft.com/office/drawing/2014/main" id="{E0BD5A47-B8BC-4EAD-870D-997029E7E368}"/>
              </a:ext>
            </a:extLst>
          </p:cNvPr>
          <p:cNvSpPr txBox="1">
            <a:spLocks noChangeArrowheads="1"/>
          </p:cNvSpPr>
          <p:nvPr/>
        </p:nvSpPr>
        <p:spPr bwMode="auto">
          <a:xfrm>
            <a:off x="6876256" y="1619348"/>
            <a:ext cx="226774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GB" sz="1400" b="1" dirty="0"/>
              <a:t>LVD 2014/35/EU - Guidelines on the application of the directive - November 2016</a:t>
            </a:r>
            <a:r>
              <a:rPr lang="pl-PL" sz="1400" b="1" dirty="0"/>
              <a:t>								</a:t>
            </a:r>
            <a:endParaRPr lang="en-US" sz="1400" dirty="0"/>
          </a:p>
        </p:txBody>
      </p:sp>
      <p:sp>
        <p:nvSpPr>
          <p:cNvPr id="3" name="pole tekstowe 2">
            <a:extLst>
              <a:ext uri="{FF2B5EF4-FFF2-40B4-BE49-F238E27FC236}">
                <a16:creationId xmlns:a16="http://schemas.microsoft.com/office/drawing/2014/main" id="{09157034-3BE9-44B7-80FB-EB239FC4884E}"/>
              </a:ext>
            </a:extLst>
          </p:cNvPr>
          <p:cNvSpPr txBox="1"/>
          <p:nvPr/>
        </p:nvSpPr>
        <p:spPr>
          <a:xfrm>
            <a:off x="215454" y="1619348"/>
            <a:ext cx="8820596" cy="4847481"/>
          </a:xfrm>
          <a:prstGeom prst="rect">
            <a:avLst/>
          </a:prstGeom>
          <a:noFill/>
        </p:spPr>
        <p:txBody>
          <a:bodyPr wrap="square" rtlCol="0">
            <a:spAutoFit/>
          </a:bodyPr>
          <a:lstStyle/>
          <a:p>
            <a:r>
              <a:rPr lang="en-GB" sz="1200" b="1" dirty="0"/>
              <a:t>Chapter 3 </a:t>
            </a:r>
            <a:r>
              <a:rPr lang="en-GB" sz="1200" i="1" dirty="0"/>
              <a:t>§ 27 Conformity of the product </a:t>
            </a:r>
            <a:endParaRPr lang="en-GB" sz="1200" dirty="0"/>
          </a:p>
          <a:p>
            <a:r>
              <a:rPr lang="en-GB" sz="1200" dirty="0"/>
              <a:t>Article 12 </a:t>
            </a:r>
            <a:r>
              <a:rPr lang="en-GB" sz="1200" i="1" dirty="0"/>
              <a:t>§ 28 Presumption of conformity on the basis of harmonised standards </a:t>
            </a:r>
            <a:endParaRPr lang="en-GB" sz="1200" dirty="0"/>
          </a:p>
          <a:p>
            <a:r>
              <a:rPr lang="en-GB" sz="1200" dirty="0"/>
              <a:t>Article 13 </a:t>
            </a:r>
            <a:r>
              <a:rPr lang="en-GB" sz="1200" i="1" dirty="0"/>
              <a:t>§ 29 Presumption of conformity on the basis of international standards </a:t>
            </a:r>
            <a:endParaRPr lang="en-GB" sz="1200" dirty="0"/>
          </a:p>
          <a:p>
            <a:r>
              <a:rPr lang="en-GB" sz="1200" dirty="0"/>
              <a:t>Article 14 </a:t>
            </a:r>
            <a:r>
              <a:rPr lang="en-GB" sz="1200" i="1" dirty="0"/>
              <a:t>§ 30 Presumption of conformity on the basis of national standards </a:t>
            </a:r>
            <a:endParaRPr lang="en-GB" sz="1200" dirty="0"/>
          </a:p>
          <a:p>
            <a:r>
              <a:rPr lang="en-US" sz="1200" dirty="0"/>
              <a:t>Articles 15 </a:t>
            </a:r>
            <a:r>
              <a:rPr lang="en-US" sz="1200" i="1" dirty="0"/>
              <a:t>§ 31 EU declaration of conformity </a:t>
            </a:r>
            <a:endParaRPr lang="en-US" sz="1200" dirty="0"/>
          </a:p>
          <a:p>
            <a:r>
              <a:rPr lang="en-GB" sz="1200" i="1" dirty="0"/>
              <a:t>§ 32 Translation of the declaration of conformity </a:t>
            </a:r>
            <a:endParaRPr lang="en-GB" sz="1200" dirty="0"/>
          </a:p>
          <a:p>
            <a:r>
              <a:rPr lang="en-GB" sz="1200" i="1" dirty="0"/>
              <a:t>§ 33 Declaration of conformity covering other applicable Union harmonisation legislation to electrical equipment </a:t>
            </a:r>
            <a:endParaRPr lang="en-GB" sz="1200" dirty="0"/>
          </a:p>
          <a:p>
            <a:r>
              <a:rPr lang="en-GB" sz="1200" dirty="0"/>
              <a:t>Article 16 </a:t>
            </a:r>
            <a:r>
              <a:rPr lang="en-GB" sz="1200" i="1" dirty="0"/>
              <a:t>§ 34 General principles of the CE marking </a:t>
            </a:r>
            <a:endParaRPr lang="en-GB" sz="1200" dirty="0"/>
          </a:p>
          <a:p>
            <a:r>
              <a:rPr lang="en-GB" sz="1200" dirty="0"/>
              <a:t>Article 17 </a:t>
            </a:r>
            <a:r>
              <a:rPr lang="en-GB" sz="1200" i="1" dirty="0"/>
              <a:t>§ 35 Rules and conditions for affixing the CE marking </a:t>
            </a:r>
            <a:endParaRPr lang="en-GB" sz="1200" dirty="0"/>
          </a:p>
          <a:p>
            <a:r>
              <a:rPr lang="en-GB" sz="1200" i="1" dirty="0"/>
              <a:t>§ 36 The CE marking of electrical products intended to be incorporated </a:t>
            </a:r>
            <a:endParaRPr lang="pl-PL" sz="1200" i="1" dirty="0"/>
          </a:p>
          <a:p>
            <a:r>
              <a:rPr lang="en-GB" sz="1200" b="1" dirty="0"/>
              <a:t>Chapter 4 </a:t>
            </a:r>
            <a:r>
              <a:rPr lang="en-GB" sz="1200" i="1" dirty="0"/>
              <a:t>§ 37 Union market surveillance, control of electrical equipment entering the Union market and Union safeguard procedure </a:t>
            </a:r>
            <a:endParaRPr lang="en-GB" sz="1200" dirty="0"/>
          </a:p>
          <a:p>
            <a:r>
              <a:rPr lang="en-GB" sz="1200" dirty="0"/>
              <a:t>Article 18 </a:t>
            </a:r>
            <a:r>
              <a:rPr lang="en-GB" sz="1200" i="1" dirty="0"/>
              <a:t>§ 38 Union market surveillance and control of electrical equipment entering the Union market </a:t>
            </a:r>
            <a:endParaRPr lang="en-US" sz="1200" dirty="0"/>
          </a:p>
          <a:p>
            <a:r>
              <a:rPr lang="en-GB" sz="1200" dirty="0"/>
              <a:t>Article 19 </a:t>
            </a:r>
            <a:r>
              <a:rPr lang="en-GB" sz="1200" i="1" dirty="0"/>
              <a:t>§ 39 Procedure for dealing with electrical equipment presenting a risk at national level </a:t>
            </a:r>
            <a:endParaRPr lang="en-GB" sz="1200" dirty="0"/>
          </a:p>
          <a:p>
            <a:r>
              <a:rPr lang="en-GB" sz="1200" dirty="0"/>
              <a:t>Article 20 </a:t>
            </a:r>
            <a:r>
              <a:rPr lang="en-GB" sz="1200" i="1" dirty="0"/>
              <a:t>§ 40 Union safeguard procedure </a:t>
            </a:r>
            <a:endParaRPr lang="en-GB" sz="1200" dirty="0"/>
          </a:p>
          <a:p>
            <a:r>
              <a:rPr lang="en-GB" sz="1200" dirty="0"/>
              <a:t>Article 21 </a:t>
            </a:r>
            <a:r>
              <a:rPr lang="en-GB" sz="1200" i="1" dirty="0"/>
              <a:t>§ 41 Compliant electrical equipment which presents a risk </a:t>
            </a:r>
            <a:endParaRPr lang="en-GB" sz="1200" dirty="0"/>
          </a:p>
          <a:p>
            <a:r>
              <a:rPr lang="en-US" sz="1200" dirty="0"/>
              <a:t>Article 22 </a:t>
            </a:r>
            <a:r>
              <a:rPr lang="en-US" sz="1200" i="1" dirty="0"/>
              <a:t>§ 42 Formal non-compliance </a:t>
            </a:r>
            <a:endParaRPr lang="pl-PL" sz="1200" i="1" dirty="0"/>
          </a:p>
          <a:p>
            <a:r>
              <a:rPr lang="en-GB" sz="1200" b="1" dirty="0"/>
              <a:t>Chapter 5 </a:t>
            </a:r>
            <a:r>
              <a:rPr lang="en-GB" sz="1200" i="1" dirty="0"/>
              <a:t>§ 43 Committee, transitional and final provisions </a:t>
            </a:r>
            <a:endParaRPr lang="en-GB" sz="1200" dirty="0"/>
          </a:p>
          <a:p>
            <a:r>
              <a:rPr lang="en-GB" sz="1200" dirty="0"/>
              <a:t>Article 23 </a:t>
            </a:r>
            <a:r>
              <a:rPr lang="en-GB" sz="1200" i="1" dirty="0"/>
              <a:t>§ 44 Committee on Electrical Equipment </a:t>
            </a:r>
            <a:endParaRPr lang="en-GB" sz="1200" dirty="0"/>
          </a:p>
          <a:p>
            <a:r>
              <a:rPr lang="fr-FR" sz="1200" dirty="0"/>
              <a:t>Article 24 </a:t>
            </a:r>
            <a:r>
              <a:rPr lang="fr-FR" sz="1200" i="1" dirty="0"/>
              <a:t>§ 45 Enforcement: penalties </a:t>
            </a:r>
            <a:endParaRPr lang="fr-FR" sz="1200" dirty="0"/>
          </a:p>
          <a:p>
            <a:r>
              <a:rPr lang="fr-FR" sz="1200" dirty="0"/>
              <a:t>Article 25 </a:t>
            </a:r>
            <a:r>
              <a:rPr lang="fr-FR" sz="1200" i="1" dirty="0"/>
              <a:t>§ 46 </a:t>
            </a:r>
            <a:r>
              <a:rPr lang="fr-FR" sz="1200" dirty="0"/>
              <a:t>Transitional provisions </a:t>
            </a:r>
          </a:p>
          <a:p>
            <a:r>
              <a:rPr lang="en-US" sz="1200" dirty="0"/>
              <a:t>Article 26 </a:t>
            </a:r>
            <a:r>
              <a:rPr lang="en-US" sz="1200" i="1" dirty="0"/>
              <a:t>§ 47 Transposition </a:t>
            </a:r>
            <a:endParaRPr lang="en-US" sz="1200" dirty="0"/>
          </a:p>
          <a:p>
            <a:r>
              <a:rPr lang="en-US" sz="1200" dirty="0"/>
              <a:t>Article 27 </a:t>
            </a:r>
            <a:r>
              <a:rPr lang="en-US" sz="1200" i="1" dirty="0"/>
              <a:t>§ 48 Repeal </a:t>
            </a:r>
            <a:endParaRPr lang="en-US" sz="1200" dirty="0"/>
          </a:p>
          <a:p>
            <a:r>
              <a:rPr lang="en-GB" sz="1200" dirty="0"/>
              <a:t>Article 28 </a:t>
            </a:r>
            <a:r>
              <a:rPr lang="en-GB" sz="1200" i="1" dirty="0"/>
              <a:t>§ 49 Entry into force </a:t>
            </a:r>
            <a:endParaRPr lang="en-GB" sz="1200" dirty="0"/>
          </a:p>
          <a:p>
            <a:r>
              <a:rPr lang="en-GB" sz="1200" dirty="0"/>
              <a:t>Article 29 </a:t>
            </a:r>
            <a:r>
              <a:rPr lang="en-GB" sz="1200" i="1" dirty="0"/>
              <a:t>§ 50 Addresses and signatories of the Directive </a:t>
            </a:r>
            <a:endParaRPr lang="en-US" sz="1200" dirty="0"/>
          </a:p>
          <a:p>
            <a:endParaRPr lang="en-US" sz="900" dirty="0"/>
          </a:p>
        </p:txBody>
      </p:sp>
    </p:spTree>
    <p:extLst>
      <p:ext uri="{BB962C8B-B14F-4D97-AF65-F5344CB8AC3E}">
        <p14:creationId xmlns:p14="http://schemas.microsoft.com/office/powerpoint/2010/main" val="3393913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8">
            <a:extLst>
              <a:ext uri="{FF2B5EF4-FFF2-40B4-BE49-F238E27FC236}">
                <a16:creationId xmlns:a16="http://schemas.microsoft.com/office/drawing/2014/main" id="{16FCD930-53EB-4941-9E59-8E5372597356}"/>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8435" name="Tytuł 1">
            <a:extLst>
              <a:ext uri="{FF2B5EF4-FFF2-40B4-BE49-F238E27FC236}">
                <a16:creationId xmlns:a16="http://schemas.microsoft.com/office/drawing/2014/main" id="{031CF0C8-9899-4B0C-AD63-9EC9DE6F1EBC}"/>
              </a:ext>
            </a:extLst>
          </p:cNvPr>
          <p:cNvSpPr>
            <a:spLocks noGrp="1" noChangeArrowheads="1"/>
          </p:cNvSpPr>
          <p:nvPr>
            <p:ph type="title"/>
          </p:nvPr>
        </p:nvSpPr>
        <p:spPr>
          <a:xfrm>
            <a:off x="1331913" y="115888"/>
            <a:ext cx="7704137" cy="792162"/>
          </a:xfrm>
        </p:spPr>
        <p:txBody>
          <a:bodyPr/>
          <a:lstStyle/>
          <a:p>
            <a:r>
              <a:rPr lang="pl-PL" altLang="pl-PL" dirty="0" err="1"/>
              <a:t>Low</a:t>
            </a:r>
            <a:r>
              <a:rPr lang="pl-PL" altLang="pl-PL" dirty="0"/>
              <a:t> </a:t>
            </a:r>
            <a:r>
              <a:rPr lang="pl-PL" altLang="pl-PL" dirty="0" err="1"/>
              <a:t>Voltage</a:t>
            </a:r>
            <a:r>
              <a:rPr lang="pl-PL" altLang="pl-PL" dirty="0"/>
              <a:t> Directive 2014/35/EU</a:t>
            </a:r>
          </a:p>
        </p:txBody>
      </p:sp>
      <p:sp>
        <p:nvSpPr>
          <p:cNvPr id="2" name="pole tekstowe 1">
            <a:extLst>
              <a:ext uri="{FF2B5EF4-FFF2-40B4-BE49-F238E27FC236}">
                <a16:creationId xmlns:a16="http://schemas.microsoft.com/office/drawing/2014/main" id="{654CE2EB-96B6-4398-B31E-5B034289E316}"/>
              </a:ext>
            </a:extLst>
          </p:cNvPr>
          <p:cNvSpPr txBox="1"/>
          <p:nvPr/>
        </p:nvSpPr>
        <p:spPr>
          <a:xfrm>
            <a:off x="323528" y="1601281"/>
            <a:ext cx="8496944" cy="4339650"/>
          </a:xfrm>
          <a:prstGeom prst="rect">
            <a:avLst/>
          </a:prstGeom>
          <a:noFill/>
        </p:spPr>
        <p:txBody>
          <a:bodyPr wrap="square" rtlCol="0">
            <a:spAutoFit/>
          </a:bodyPr>
          <a:lstStyle/>
          <a:p>
            <a:r>
              <a:rPr lang="en-US" sz="1200" b="1" dirty="0"/>
              <a:t>The Annexes </a:t>
            </a:r>
            <a:endParaRPr lang="en-US" sz="1200" dirty="0"/>
          </a:p>
          <a:p>
            <a:r>
              <a:rPr lang="en-GB" sz="1200" b="1" dirty="0"/>
              <a:t>Annex I - Principal elements of the safety objectives for electrical equipment designed for use within certain voltage limits </a:t>
            </a:r>
            <a:endParaRPr lang="en-GB" sz="1200" dirty="0"/>
          </a:p>
          <a:p>
            <a:r>
              <a:rPr lang="en-US" sz="1200" i="1" dirty="0"/>
              <a:t>§ 51 Safety objectives </a:t>
            </a:r>
            <a:endParaRPr lang="en-US" sz="1200" dirty="0"/>
          </a:p>
          <a:p>
            <a:r>
              <a:rPr lang="en-GB" sz="1200" i="1" dirty="0"/>
              <a:t>§ 52 Which safety aspects are covered by the Directive? </a:t>
            </a:r>
            <a:endParaRPr lang="en-GB" sz="1200" dirty="0"/>
          </a:p>
          <a:p>
            <a:r>
              <a:rPr lang="en-US" sz="1200" i="1" dirty="0"/>
              <a:t>§ 53 General conditions </a:t>
            </a:r>
            <a:endParaRPr lang="en-US" sz="1200" dirty="0"/>
          </a:p>
          <a:p>
            <a:r>
              <a:rPr lang="en-GB" sz="1200" i="1" dirty="0"/>
              <a:t>§ 54 Protection against hazards arising from the electrical equipment </a:t>
            </a:r>
            <a:endParaRPr lang="en-GB" sz="1200" dirty="0"/>
          </a:p>
          <a:p>
            <a:r>
              <a:rPr lang="en-GB" sz="1200" i="1" dirty="0"/>
              <a:t>§ 55 Protection against hazards which may be caused by external influences on the electrical equipment </a:t>
            </a:r>
            <a:endParaRPr lang="en-GB" sz="1200" dirty="0"/>
          </a:p>
          <a:p>
            <a:r>
              <a:rPr lang="en-GB" sz="1200" b="1" dirty="0"/>
              <a:t>Annex II - Equipment and phenomena outside the scope of this Directive </a:t>
            </a:r>
            <a:endParaRPr lang="en-GB" sz="1200" dirty="0"/>
          </a:p>
          <a:p>
            <a:r>
              <a:rPr lang="en-GB" sz="1200" i="1" dirty="0"/>
              <a:t>§ 56 Equipment and phenomena outside the scope of this Directive </a:t>
            </a:r>
            <a:endParaRPr lang="en-GB" sz="1200" dirty="0"/>
          </a:p>
          <a:p>
            <a:r>
              <a:rPr lang="en-GB" sz="1200" i="1" dirty="0"/>
              <a:t>§ 57 Which electrical equipment are excluded from the Directive?</a:t>
            </a:r>
            <a:endParaRPr lang="pl-PL" sz="1200" dirty="0"/>
          </a:p>
          <a:p>
            <a:r>
              <a:rPr lang="en-US" sz="1200" b="1" dirty="0"/>
              <a:t>Annex III - Module A: Internal production control </a:t>
            </a:r>
            <a:endParaRPr lang="en-US" sz="1200" dirty="0"/>
          </a:p>
          <a:p>
            <a:r>
              <a:rPr lang="en-GB" sz="1200" i="1" dirty="0"/>
              <a:t>§ 58 What conformity assessment procedure must be applied? </a:t>
            </a:r>
            <a:endParaRPr lang="en-GB" sz="1200" dirty="0"/>
          </a:p>
          <a:p>
            <a:r>
              <a:rPr lang="en-US" sz="1200" dirty="0"/>
              <a:t>§ 59 Internal production control </a:t>
            </a:r>
          </a:p>
          <a:p>
            <a:r>
              <a:rPr lang="en-US" sz="1200" dirty="0"/>
              <a:t>§ 60 Technical documentation </a:t>
            </a:r>
          </a:p>
          <a:p>
            <a:r>
              <a:rPr lang="en-US" sz="1200" i="1" dirty="0"/>
              <a:t>§ 61 Manufacturing </a:t>
            </a:r>
            <a:endParaRPr lang="en-US" sz="1200" dirty="0"/>
          </a:p>
          <a:p>
            <a:r>
              <a:rPr lang="en-GB" sz="1200" i="1" dirty="0"/>
              <a:t>§ 62 CE marking and EU declaration of conformity </a:t>
            </a:r>
            <a:endParaRPr lang="en-GB" sz="1200" dirty="0"/>
          </a:p>
          <a:p>
            <a:r>
              <a:rPr lang="en-US" sz="1200" i="1" dirty="0"/>
              <a:t>§ 63 </a:t>
            </a:r>
            <a:r>
              <a:rPr lang="en-US" sz="1200" i="1" dirty="0" err="1"/>
              <a:t>Authorised</a:t>
            </a:r>
            <a:r>
              <a:rPr lang="en-US" sz="1200" i="1" dirty="0"/>
              <a:t> representative </a:t>
            </a:r>
            <a:endParaRPr lang="en-US" sz="1200" dirty="0"/>
          </a:p>
          <a:p>
            <a:r>
              <a:rPr lang="en-GB" sz="1200" b="1" dirty="0"/>
              <a:t>Annex IV - EU Declaration of conformity </a:t>
            </a:r>
            <a:endParaRPr lang="en-GB" sz="1200" dirty="0"/>
          </a:p>
          <a:p>
            <a:r>
              <a:rPr lang="en-GB" sz="1200" i="1" dirty="0"/>
              <a:t>§ 64 The structure of EU declaration of conformity </a:t>
            </a:r>
            <a:endParaRPr lang="en-GB" sz="1200" dirty="0"/>
          </a:p>
          <a:p>
            <a:r>
              <a:rPr lang="en-GB" sz="1200" b="1" dirty="0"/>
              <a:t>Annex V - Time-limits for transposition into national law and dates of application of the Directives set out in Part B of Annex V to Directive 2006/95/EC </a:t>
            </a:r>
            <a:endParaRPr lang="en-GB" sz="1200" dirty="0"/>
          </a:p>
          <a:p>
            <a:r>
              <a:rPr lang="en-GB" sz="1200" i="1" dirty="0"/>
              <a:t>§ 65 References of the repealed Directives </a:t>
            </a:r>
            <a:endParaRPr lang="en-US" sz="1200" dirty="0"/>
          </a:p>
        </p:txBody>
      </p:sp>
    </p:spTree>
    <p:extLst>
      <p:ext uri="{BB962C8B-B14F-4D97-AF65-F5344CB8AC3E}">
        <p14:creationId xmlns:p14="http://schemas.microsoft.com/office/powerpoint/2010/main" val="1693602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8">
            <a:extLst>
              <a:ext uri="{FF2B5EF4-FFF2-40B4-BE49-F238E27FC236}">
                <a16:creationId xmlns:a16="http://schemas.microsoft.com/office/drawing/2014/main" id="{16FCD930-53EB-4941-9E59-8E5372597356}"/>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8435" name="Tytuł 1">
            <a:extLst>
              <a:ext uri="{FF2B5EF4-FFF2-40B4-BE49-F238E27FC236}">
                <a16:creationId xmlns:a16="http://schemas.microsoft.com/office/drawing/2014/main" id="{031CF0C8-9899-4B0C-AD63-9EC9DE6F1EBC}"/>
              </a:ext>
            </a:extLst>
          </p:cNvPr>
          <p:cNvSpPr>
            <a:spLocks noGrp="1" noChangeArrowheads="1"/>
          </p:cNvSpPr>
          <p:nvPr>
            <p:ph type="title"/>
          </p:nvPr>
        </p:nvSpPr>
        <p:spPr>
          <a:xfrm>
            <a:off x="1331913" y="115888"/>
            <a:ext cx="7704137" cy="792162"/>
          </a:xfrm>
        </p:spPr>
        <p:txBody>
          <a:bodyPr/>
          <a:lstStyle/>
          <a:p>
            <a:r>
              <a:rPr lang="pl-PL" altLang="pl-PL" dirty="0" err="1"/>
              <a:t>Low</a:t>
            </a:r>
            <a:r>
              <a:rPr lang="pl-PL" altLang="pl-PL" dirty="0"/>
              <a:t> </a:t>
            </a:r>
            <a:r>
              <a:rPr lang="pl-PL" altLang="pl-PL" dirty="0" err="1"/>
              <a:t>Voltage</a:t>
            </a:r>
            <a:r>
              <a:rPr lang="pl-PL" altLang="pl-PL" dirty="0"/>
              <a:t> Directive 2014/35/EU</a:t>
            </a:r>
          </a:p>
        </p:txBody>
      </p:sp>
      <p:sp>
        <p:nvSpPr>
          <p:cNvPr id="2" name="pole tekstowe 1">
            <a:extLst>
              <a:ext uri="{FF2B5EF4-FFF2-40B4-BE49-F238E27FC236}">
                <a16:creationId xmlns:a16="http://schemas.microsoft.com/office/drawing/2014/main" id="{654CE2EB-96B6-4398-B31E-5B034289E316}"/>
              </a:ext>
            </a:extLst>
          </p:cNvPr>
          <p:cNvSpPr txBox="1"/>
          <p:nvPr/>
        </p:nvSpPr>
        <p:spPr>
          <a:xfrm>
            <a:off x="301799" y="1484784"/>
            <a:ext cx="8525916" cy="3354765"/>
          </a:xfrm>
          <a:prstGeom prst="rect">
            <a:avLst/>
          </a:prstGeom>
          <a:noFill/>
        </p:spPr>
        <p:txBody>
          <a:bodyPr wrap="square" rtlCol="0">
            <a:spAutoFit/>
          </a:bodyPr>
          <a:lstStyle/>
          <a:p>
            <a:r>
              <a:rPr lang="en-US" sz="1200" b="1" dirty="0"/>
              <a:t>Annex VI - Correlation table </a:t>
            </a:r>
            <a:endParaRPr lang="en-US" sz="1200" dirty="0"/>
          </a:p>
          <a:p>
            <a:r>
              <a:rPr lang="en-US" sz="1200" i="1" dirty="0"/>
              <a:t>§ 66 Correlation table </a:t>
            </a:r>
            <a:endParaRPr lang="en-US" sz="1200" dirty="0"/>
          </a:p>
          <a:p>
            <a:r>
              <a:rPr lang="en-GB" sz="1200" i="1" dirty="0"/>
              <a:t>§ 67 Statement of the European Parliament </a:t>
            </a:r>
            <a:endParaRPr lang="en-GB" sz="1200" dirty="0"/>
          </a:p>
          <a:p>
            <a:r>
              <a:rPr lang="en-GB" sz="1200" b="1" dirty="0"/>
              <a:t>Annex VII - Examples of products within or outside the scope of the LVD </a:t>
            </a:r>
            <a:endParaRPr lang="en-GB" sz="1200" dirty="0"/>
          </a:p>
          <a:p>
            <a:r>
              <a:rPr lang="en-GB" sz="1200" b="1" dirty="0"/>
              <a:t>Annex VIII - Relationship between the LVD and other Directives </a:t>
            </a:r>
            <a:endParaRPr lang="en-GB" sz="1200" dirty="0"/>
          </a:p>
          <a:p>
            <a:r>
              <a:rPr lang="en-GB" sz="1200" i="1" dirty="0"/>
              <a:t>§ 68 The relationship with certain other Union New Approach Directives </a:t>
            </a:r>
            <a:endParaRPr lang="en-GB" sz="1200" dirty="0"/>
          </a:p>
          <a:p>
            <a:r>
              <a:rPr lang="en-GB" sz="1200" i="1" dirty="0"/>
              <a:t>§ 69 Machinery Directive 2006/42/EC </a:t>
            </a:r>
            <a:endParaRPr lang="en-GB" sz="1200" dirty="0"/>
          </a:p>
          <a:p>
            <a:r>
              <a:rPr lang="en-GB" sz="1200" i="1" dirty="0"/>
              <a:t>§ 70 What are the requirements applicable to electrical equipment that is intended for being permanently incorporated in construction works? </a:t>
            </a:r>
            <a:endParaRPr lang="en-GB" sz="1200" dirty="0"/>
          </a:p>
          <a:p>
            <a:r>
              <a:rPr lang="en-US" sz="1200" i="1" dirty="0"/>
              <a:t>§ 71 Radio Equipment Directive 2014/53/EU </a:t>
            </a:r>
            <a:endParaRPr lang="en-US" sz="1200" dirty="0"/>
          </a:p>
          <a:p>
            <a:r>
              <a:rPr lang="en-US" sz="1200" i="1" dirty="0"/>
              <a:t>§ 72 Regulation (EU) 2016/426 on appliances burning gaseous fuels </a:t>
            </a:r>
            <a:endParaRPr lang="en-US" sz="1200" dirty="0"/>
          </a:p>
          <a:p>
            <a:r>
              <a:rPr lang="en-US" sz="1200" i="1" dirty="0"/>
              <a:t>§ 73 Lifts Directive 2014/33/EU </a:t>
            </a:r>
            <a:endParaRPr lang="en-US" sz="1200" dirty="0"/>
          </a:p>
          <a:p>
            <a:r>
              <a:rPr lang="en-US" sz="1200" i="1" dirty="0"/>
              <a:t>§ 74 ATEX Directive 2014/34/EU</a:t>
            </a:r>
            <a:endParaRPr lang="pl-PL" sz="1200" i="1" dirty="0"/>
          </a:p>
          <a:p>
            <a:r>
              <a:rPr lang="en-GB" sz="1200" b="1" dirty="0"/>
              <a:t>Annex IX - Criteria applied for the allocation of products covered by standards in the EN 60335 series under LVD or Machinery Directive </a:t>
            </a:r>
            <a:endParaRPr lang="en-GB" sz="1200" dirty="0"/>
          </a:p>
          <a:p>
            <a:r>
              <a:rPr lang="en-GB" sz="1200" i="1" dirty="0"/>
              <a:t>§ 76 Criteria applied for the allocation of products covered by standards in the EN 60335 series under LVD or Machinery Directive (MD) </a:t>
            </a:r>
            <a:r>
              <a:rPr lang="en-US" sz="1000" i="1" dirty="0"/>
              <a:t> </a:t>
            </a:r>
            <a:endParaRPr lang="en-US" sz="700" dirty="0"/>
          </a:p>
        </p:txBody>
      </p:sp>
    </p:spTree>
    <p:extLst>
      <p:ext uri="{BB962C8B-B14F-4D97-AF65-F5344CB8AC3E}">
        <p14:creationId xmlns:p14="http://schemas.microsoft.com/office/powerpoint/2010/main" val="2288526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8">
            <a:extLst>
              <a:ext uri="{FF2B5EF4-FFF2-40B4-BE49-F238E27FC236}">
                <a16:creationId xmlns:a16="http://schemas.microsoft.com/office/drawing/2014/main" id="{16FCD930-53EB-4941-9E59-8E5372597356}"/>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8435" name="Tytuł 1">
            <a:extLst>
              <a:ext uri="{FF2B5EF4-FFF2-40B4-BE49-F238E27FC236}">
                <a16:creationId xmlns:a16="http://schemas.microsoft.com/office/drawing/2014/main" id="{031CF0C8-9899-4B0C-AD63-9EC9DE6F1EBC}"/>
              </a:ext>
            </a:extLst>
          </p:cNvPr>
          <p:cNvSpPr>
            <a:spLocks noGrp="1" noChangeArrowheads="1"/>
          </p:cNvSpPr>
          <p:nvPr>
            <p:ph type="title"/>
          </p:nvPr>
        </p:nvSpPr>
        <p:spPr>
          <a:xfrm>
            <a:off x="1331913" y="115888"/>
            <a:ext cx="7704137" cy="792162"/>
          </a:xfrm>
        </p:spPr>
        <p:txBody>
          <a:bodyPr/>
          <a:lstStyle/>
          <a:p>
            <a:r>
              <a:rPr lang="pl-PL" altLang="pl-PL" dirty="0" err="1"/>
              <a:t>Low</a:t>
            </a:r>
            <a:r>
              <a:rPr lang="pl-PL" altLang="pl-PL" dirty="0"/>
              <a:t> </a:t>
            </a:r>
            <a:r>
              <a:rPr lang="pl-PL" altLang="pl-PL" dirty="0" err="1"/>
              <a:t>Voltage</a:t>
            </a:r>
            <a:r>
              <a:rPr lang="pl-PL" altLang="pl-PL" dirty="0"/>
              <a:t> Directive 2014/35/EU</a:t>
            </a:r>
          </a:p>
        </p:txBody>
      </p:sp>
      <p:sp>
        <p:nvSpPr>
          <p:cNvPr id="2" name="pole tekstowe 1">
            <a:extLst>
              <a:ext uri="{FF2B5EF4-FFF2-40B4-BE49-F238E27FC236}">
                <a16:creationId xmlns:a16="http://schemas.microsoft.com/office/drawing/2014/main" id="{C61AA804-F615-4934-80CF-CDD83A873131}"/>
              </a:ext>
            </a:extLst>
          </p:cNvPr>
          <p:cNvSpPr txBox="1"/>
          <p:nvPr/>
        </p:nvSpPr>
        <p:spPr>
          <a:xfrm>
            <a:off x="198962" y="1556792"/>
            <a:ext cx="8837088" cy="2585323"/>
          </a:xfrm>
          <a:prstGeom prst="rect">
            <a:avLst/>
          </a:prstGeom>
          <a:noFill/>
        </p:spPr>
        <p:txBody>
          <a:bodyPr wrap="square" rtlCol="0">
            <a:spAutoFit/>
          </a:bodyPr>
          <a:lstStyle/>
          <a:p>
            <a:r>
              <a:rPr lang="pl-PL" b="1" dirty="0"/>
              <a:t>Artykuł 1 Przedmiot i zakres </a:t>
            </a:r>
          </a:p>
          <a:p>
            <a:r>
              <a:rPr lang="pl-PL" dirty="0"/>
              <a:t>Celem niniejszej dyrektywy jest zapewnienie spełniania przez znajdujący się w obrocie sprzęt elektryczny wymagań zapewniających wysoki poziom ochrony zdrowia i bezpieczeństwa osób i zwierząt domowych oraz mienia, przy jednoczesnym zagwarantowaniu funkcjonowania rynku wewnętrznego. Niniejsza dyrektywa ma zastosowanie do sprzętu elektrycznego przeznaczonego do użytku przy napięciu z zakresów między 50 V a 1 000 V prądu przemiennego oraz między 75 V a 1 500 V prądu stałego, z wyjątkiem sprzętu i zjawisk wymienionych w załączniku II.</a:t>
            </a:r>
            <a:endParaRPr lang="en-US" dirty="0"/>
          </a:p>
        </p:txBody>
      </p:sp>
    </p:spTree>
    <p:extLst>
      <p:ext uri="{BB962C8B-B14F-4D97-AF65-F5344CB8AC3E}">
        <p14:creationId xmlns:p14="http://schemas.microsoft.com/office/powerpoint/2010/main" val="779660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8">
            <a:extLst>
              <a:ext uri="{FF2B5EF4-FFF2-40B4-BE49-F238E27FC236}">
                <a16:creationId xmlns:a16="http://schemas.microsoft.com/office/drawing/2014/main" id="{16FCD930-53EB-4941-9E59-8E5372597356}"/>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8435" name="Tytuł 1">
            <a:extLst>
              <a:ext uri="{FF2B5EF4-FFF2-40B4-BE49-F238E27FC236}">
                <a16:creationId xmlns:a16="http://schemas.microsoft.com/office/drawing/2014/main" id="{031CF0C8-9899-4B0C-AD63-9EC9DE6F1EBC}"/>
              </a:ext>
            </a:extLst>
          </p:cNvPr>
          <p:cNvSpPr>
            <a:spLocks noGrp="1" noChangeArrowheads="1"/>
          </p:cNvSpPr>
          <p:nvPr>
            <p:ph type="title"/>
          </p:nvPr>
        </p:nvSpPr>
        <p:spPr>
          <a:xfrm>
            <a:off x="1331913" y="115888"/>
            <a:ext cx="7704137" cy="792162"/>
          </a:xfrm>
        </p:spPr>
        <p:txBody>
          <a:bodyPr/>
          <a:lstStyle/>
          <a:p>
            <a:r>
              <a:rPr lang="pl-PL" altLang="pl-PL" dirty="0" err="1"/>
              <a:t>Low</a:t>
            </a:r>
            <a:r>
              <a:rPr lang="pl-PL" altLang="pl-PL" dirty="0"/>
              <a:t> </a:t>
            </a:r>
            <a:r>
              <a:rPr lang="pl-PL" altLang="pl-PL" dirty="0" err="1"/>
              <a:t>Voltage</a:t>
            </a:r>
            <a:r>
              <a:rPr lang="pl-PL" altLang="pl-PL" dirty="0"/>
              <a:t> Directive 2014/35/EU</a:t>
            </a:r>
          </a:p>
        </p:txBody>
      </p:sp>
      <p:sp>
        <p:nvSpPr>
          <p:cNvPr id="2" name="pole tekstowe 1">
            <a:extLst>
              <a:ext uri="{FF2B5EF4-FFF2-40B4-BE49-F238E27FC236}">
                <a16:creationId xmlns:a16="http://schemas.microsoft.com/office/drawing/2014/main" id="{C61AA804-F615-4934-80CF-CDD83A873131}"/>
              </a:ext>
            </a:extLst>
          </p:cNvPr>
          <p:cNvSpPr txBox="1"/>
          <p:nvPr/>
        </p:nvSpPr>
        <p:spPr>
          <a:xfrm>
            <a:off x="153456" y="1412776"/>
            <a:ext cx="8837088" cy="1908215"/>
          </a:xfrm>
          <a:prstGeom prst="rect">
            <a:avLst/>
          </a:prstGeom>
          <a:noFill/>
        </p:spPr>
        <p:txBody>
          <a:bodyPr wrap="square" rtlCol="0">
            <a:spAutoFit/>
          </a:bodyPr>
          <a:lstStyle/>
          <a:p>
            <a:r>
              <a:rPr lang="pl-PL" b="1" dirty="0"/>
              <a:t>Artykuł 1 Przedmiot i zakres </a:t>
            </a:r>
          </a:p>
          <a:p>
            <a:r>
              <a:rPr lang="pl-PL" sz="1400" dirty="0"/>
              <a:t>Celem niniejszej dyrektywy jest zapewnienie spełniania przez znajdujący się w obrocie sprzęt elektryczny wymagań zapewniających wysoki poziom ochrony zdrowia i bezpieczeństwa osób i zwierząt domowych oraz mienia, przy jednoczesnym zagwarantowaniu funkcjonowania rynku wewnętrznego. Niniejsza dyrektywa ma zastosowanie do sprzętu elektrycznego </a:t>
            </a:r>
            <a:r>
              <a:rPr lang="pl-PL" sz="1600" dirty="0"/>
              <a:t>przeznaczonego</a:t>
            </a:r>
            <a:r>
              <a:rPr lang="pl-PL" sz="1400" dirty="0"/>
              <a:t> do użytku przy napięciu z zakresów między 50 V a 1 000 V prądu przemiennego oraz między 75 V a 1 500 V prądu stałego, z wyjątkiem sprzętu i zjawisk wymienionych w załączniku II.</a:t>
            </a:r>
            <a:endParaRPr lang="en-US" sz="1400" dirty="0"/>
          </a:p>
        </p:txBody>
      </p:sp>
      <p:sp>
        <p:nvSpPr>
          <p:cNvPr id="3" name="pole tekstowe 2">
            <a:extLst>
              <a:ext uri="{FF2B5EF4-FFF2-40B4-BE49-F238E27FC236}">
                <a16:creationId xmlns:a16="http://schemas.microsoft.com/office/drawing/2014/main" id="{A2D5B99C-88E5-45A9-A415-14677D4A0338}"/>
              </a:ext>
            </a:extLst>
          </p:cNvPr>
          <p:cNvSpPr txBox="1"/>
          <p:nvPr/>
        </p:nvSpPr>
        <p:spPr>
          <a:xfrm>
            <a:off x="181058" y="3764161"/>
            <a:ext cx="8783429" cy="2246769"/>
          </a:xfrm>
          <a:prstGeom prst="rect">
            <a:avLst/>
          </a:prstGeom>
          <a:noFill/>
        </p:spPr>
        <p:txBody>
          <a:bodyPr wrap="square" rtlCol="0">
            <a:spAutoFit/>
          </a:bodyPr>
          <a:lstStyle/>
          <a:p>
            <a:r>
              <a:rPr lang="pl-PL" sz="1400" b="1" dirty="0"/>
              <a:t>ZAŁĄCZNIK II SPRZĘT I ZJAWISKA WYŁĄCZONE Z ZAKRESU NINIEJSZEJ DYREKTYWY </a:t>
            </a:r>
          </a:p>
          <a:p>
            <a:endParaRPr lang="pl-PL" sz="1400" dirty="0"/>
          </a:p>
          <a:p>
            <a:r>
              <a:rPr lang="pl-PL" sz="1400" dirty="0"/>
              <a:t>Sprzęt elektryczny przeznaczony do użytku w atmosferze wybuchowej. Sprzęt elektryczny o przeznaczeniu radiologicznym i medycznym. Części elektryczne dźwigów osobowych i towarowych. Liczniki energii elektrycznej. Wtyczki i gniazda do użytku domowego. Urządzenia sterujące do ogrodzeń pod napięciem. Zakłócenia radioelektryczne. Specjalistyczny sprzęt elektryczny przeznaczony do użytku na statkach, w samolotach oraz na kolei, spełniający wymagania bezpieczeństwa ustalone przez jednostki międzynarodowe, w skład których wchodzą państwa członkowskie. Specjalnie skonstruowane zestawy do przeprowadzania badań, przeznaczone wyłącznie do użytku w tym celu w jednostkach badawczo-rozwojowych.</a:t>
            </a:r>
            <a:endParaRPr lang="en-US" sz="1400" dirty="0"/>
          </a:p>
        </p:txBody>
      </p:sp>
    </p:spTree>
    <p:extLst>
      <p:ext uri="{BB962C8B-B14F-4D97-AF65-F5344CB8AC3E}">
        <p14:creationId xmlns:p14="http://schemas.microsoft.com/office/powerpoint/2010/main" val="757595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8">
            <a:extLst>
              <a:ext uri="{FF2B5EF4-FFF2-40B4-BE49-F238E27FC236}">
                <a16:creationId xmlns:a16="http://schemas.microsoft.com/office/drawing/2014/main" id="{16FCD930-53EB-4941-9E59-8E5372597356}"/>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8435" name="Tytuł 1">
            <a:extLst>
              <a:ext uri="{FF2B5EF4-FFF2-40B4-BE49-F238E27FC236}">
                <a16:creationId xmlns:a16="http://schemas.microsoft.com/office/drawing/2014/main" id="{031CF0C8-9899-4B0C-AD63-9EC9DE6F1EBC}"/>
              </a:ext>
            </a:extLst>
          </p:cNvPr>
          <p:cNvSpPr>
            <a:spLocks noGrp="1" noChangeArrowheads="1"/>
          </p:cNvSpPr>
          <p:nvPr>
            <p:ph type="title"/>
          </p:nvPr>
        </p:nvSpPr>
        <p:spPr>
          <a:xfrm>
            <a:off x="1331913" y="115888"/>
            <a:ext cx="7704137" cy="792162"/>
          </a:xfrm>
        </p:spPr>
        <p:txBody>
          <a:bodyPr/>
          <a:lstStyle/>
          <a:p>
            <a:r>
              <a:rPr lang="pl-PL" altLang="pl-PL" dirty="0" err="1"/>
              <a:t>Low</a:t>
            </a:r>
            <a:r>
              <a:rPr lang="pl-PL" altLang="pl-PL" dirty="0"/>
              <a:t> </a:t>
            </a:r>
            <a:r>
              <a:rPr lang="pl-PL" altLang="pl-PL" dirty="0" err="1"/>
              <a:t>Voltage</a:t>
            </a:r>
            <a:r>
              <a:rPr lang="pl-PL" altLang="pl-PL" dirty="0"/>
              <a:t> Directive 2014/35/EU</a:t>
            </a:r>
          </a:p>
        </p:txBody>
      </p:sp>
      <p:sp>
        <p:nvSpPr>
          <p:cNvPr id="2" name="pole tekstowe 1">
            <a:extLst>
              <a:ext uri="{FF2B5EF4-FFF2-40B4-BE49-F238E27FC236}">
                <a16:creationId xmlns:a16="http://schemas.microsoft.com/office/drawing/2014/main" id="{05914E96-66D2-41BE-AAAD-04BF3AA6B31E}"/>
              </a:ext>
            </a:extLst>
          </p:cNvPr>
          <p:cNvSpPr txBox="1"/>
          <p:nvPr/>
        </p:nvSpPr>
        <p:spPr>
          <a:xfrm>
            <a:off x="251521" y="1412776"/>
            <a:ext cx="8496944" cy="2462213"/>
          </a:xfrm>
          <a:prstGeom prst="rect">
            <a:avLst/>
          </a:prstGeom>
          <a:noFill/>
        </p:spPr>
        <p:txBody>
          <a:bodyPr wrap="square" rtlCol="0">
            <a:spAutoFit/>
          </a:bodyPr>
          <a:lstStyle/>
          <a:p>
            <a:pPr marL="342900" indent="-342900">
              <a:buAutoNum type="arabicPeriod"/>
            </a:pPr>
            <a:r>
              <a:rPr lang="pl-PL" sz="1400" dirty="0"/>
              <a:t>Warunki ogólne </a:t>
            </a:r>
          </a:p>
          <a:p>
            <a:pPr marL="342900" indent="-342900">
              <a:buAutoNum type="alphaLcParenR"/>
            </a:pPr>
            <a:r>
              <a:rPr lang="pl-PL" sz="1400" dirty="0"/>
              <a:t>podstawowe cechy, których znajomość i stosowanie zapewnią, aby sprzęt elektryczny był użytkowany bezpiecznie i zgodnie z jego przeznaczeniem, zostaną uwidocznione na sprzęcie elektrycznym, a w przypadku braku takiej możliwości zostaną podane w dołączonym dokumencie; </a:t>
            </a:r>
          </a:p>
          <a:p>
            <a:pPr marL="342900" indent="-342900">
              <a:buAutoNum type="alphaLcParenR"/>
            </a:pPr>
            <a:r>
              <a:rPr lang="pl-PL" sz="1400" dirty="0"/>
              <a:t>sprzęt elektryczny, łącznie z jego częściami składowymi, musi być wykonany w taki sposób, aby zapewnić jego bezpieczny i prawidłowy montaż i przyłączenie; </a:t>
            </a:r>
          </a:p>
          <a:p>
            <a:pPr marL="342900" indent="-342900">
              <a:buAutoNum type="alphaLcParenR"/>
            </a:pPr>
            <a:r>
              <a:rPr lang="pl-PL" sz="1400" dirty="0"/>
              <a:t>sprzęt elektryczny musi być zaprojektowany i wyprodukowany w sposób zapewniający jego zgodność z zasadami ochrony przed zagrożeniami, wymienionymi w pkt 2 i 3, pod warunkiem że sprzęt ten jest użytkowany w sposób zgodny z jego przeznaczeniem i że jest odpowiednio utrzymywany. </a:t>
            </a:r>
          </a:p>
        </p:txBody>
      </p:sp>
      <p:pic>
        <p:nvPicPr>
          <p:cNvPr id="35842" name="Picture 2" descr="Znalezione obrazy dla zapytania low voltage directive 2014/35/eu guidance">
            <a:extLst>
              <a:ext uri="{FF2B5EF4-FFF2-40B4-BE49-F238E27FC236}">
                <a16:creationId xmlns:a16="http://schemas.microsoft.com/office/drawing/2014/main" id="{EEDCE876-855C-45DF-84A7-82BBA25DC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14908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2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8">
            <a:extLst>
              <a:ext uri="{FF2B5EF4-FFF2-40B4-BE49-F238E27FC236}">
                <a16:creationId xmlns:a16="http://schemas.microsoft.com/office/drawing/2014/main" id="{16FCD930-53EB-4941-9E59-8E5372597356}"/>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8435" name="Tytuł 1">
            <a:extLst>
              <a:ext uri="{FF2B5EF4-FFF2-40B4-BE49-F238E27FC236}">
                <a16:creationId xmlns:a16="http://schemas.microsoft.com/office/drawing/2014/main" id="{031CF0C8-9899-4B0C-AD63-9EC9DE6F1EBC}"/>
              </a:ext>
            </a:extLst>
          </p:cNvPr>
          <p:cNvSpPr>
            <a:spLocks noGrp="1" noChangeArrowheads="1"/>
          </p:cNvSpPr>
          <p:nvPr>
            <p:ph type="title"/>
          </p:nvPr>
        </p:nvSpPr>
        <p:spPr>
          <a:xfrm>
            <a:off x="1331913" y="115888"/>
            <a:ext cx="7704137" cy="792162"/>
          </a:xfrm>
        </p:spPr>
        <p:txBody>
          <a:bodyPr/>
          <a:lstStyle/>
          <a:p>
            <a:r>
              <a:rPr lang="pl-PL" altLang="pl-PL" dirty="0" err="1"/>
              <a:t>Low</a:t>
            </a:r>
            <a:r>
              <a:rPr lang="pl-PL" altLang="pl-PL" dirty="0"/>
              <a:t> </a:t>
            </a:r>
            <a:r>
              <a:rPr lang="pl-PL" altLang="pl-PL" dirty="0" err="1"/>
              <a:t>Voltage</a:t>
            </a:r>
            <a:r>
              <a:rPr lang="pl-PL" altLang="pl-PL" dirty="0"/>
              <a:t> Directive 2014/35/EU</a:t>
            </a:r>
          </a:p>
        </p:txBody>
      </p:sp>
      <p:sp>
        <p:nvSpPr>
          <p:cNvPr id="2" name="pole tekstowe 1">
            <a:extLst>
              <a:ext uri="{FF2B5EF4-FFF2-40B4-BE49-F238E27FC236}">
                <a16:creationId xmlns:a16="http://schemas.microsoft.com/office/drawing/2014/main" id="{05914E96-66D2-41BE-AAAD-04BF3AA6B31E}"/>
              </a:ext>
            </a:extLst>
          </p:cNvPr>
          <p:cNvSpPr txBox="1"/>
          <p:nvPr/>
        </p:nvSpPr>
        <p:spPr>
          <a:xfrm>
            <a:off x="251521" y="1412776"/>
            <a:ext cx="8496944" cy="4616648"/>
          </a:xfrm>
          <a:prstGeom prst="rect">
            <a:avLst/>
          </a:prstGeom>
          <a:noFill/>
        </p:spPr>
        <p:txBody>
          <a:bodyPr wrap="square" rtlCol="0">
            <a:spAutoFit/>
          </a:bodyPr>
          <a:lstStyle/>
          <a:p>
            <a:pPr>
              <a:tabLst>
                <a:tab pos="361950" algn="l"/>
              </a:tabLst>
            </a:pPr>
            <a:r>
              <a:rPr lang="pl-PL" sz="1400" dirty="0"/>
              <a:t>2. Ochrona przed zagrożeniami stwarzanymi przez sprzęt elektryczny Zgodnie z 	pkt 1 należy określić środki techniczne w celu zapewnienia, aby: </a:t>
            </a:r>
          </a:p>
          <a:p>
            <a:pPr marL="342900" indent="-342900">
              <a:buAutoNum type="alphaLcParenR"/>
            </a:pPr>
            <a:r>
              <a:rPr lang="pl-PL" sz="1400" dirty="0"/>
              <a:t>osoby oraz zwierzęta domowe były odpowiednio chronione przed niebezpieczeństwem urazu fizycznego lub inną szkodą mogącą powstać w wyniku bezpośredniego lub pośredniego kontaktu; </a:t>
            </a:r>
          </a:p>
          <a:p>
            <a:pPr marL="342900" indent="-342900">
              <a:buAutoNum type="alphaLcParenR"/>
            </a:pPr>
            <a:r>
              <a:rPr lang="pl-PL" sz="1400" dirty="0"/>
              <a:t>nie doszło do wytworzenia temperatury, łuków lub promieniowania, które mogłyby spowodować niebezpieczeń­stwo; </a:t>
            </a:r>
          </a:p>
          <a:p>
            <a:pPr marL="342900" indent="-342900">
              <a:buAutoNum type="alphaLcParenR"/>
            </a:pPr>
            <a:r>
              <a:rPr lang="pl-PL" sz="1400" dirty="0"/>
              <a:t>osoby, zwierzęta domowe oraz mienie były odpowiednio chronione przed niebezpieczeństwem o charakterze nieelektrycznym, które, jak wynika z doświadczenia, może być spowodowane przez sprzęt elektryczny; </a:t>
            </a:r>
          </a:p>
          <a:p>
            <a:pPr marL="342900" indent="-342900">
              <a:buAutoNum type="alphaLcParenR"/>
            </a:pPr>
            <a:r>
              <a:rPr lang="pl-PL" sz="1400" dirty="0"/>
              <a:t>izolacja była odpowiednia do przewidywanych warunków. </a:t>
            </a:r>
            <a:br>
              <a:rPr lang="pl-PL" sz="1400" dirty="0"/>
            </a:br>
            <a:endParaRPr lang="pl-PL" sz="1400" dirty="0"/>
          </a:p>
          <a:p>
            <a:r>
              <a:rPr lang="pl-PL" sz="1400" dirty="0"/>
              <a:t>3. Ochrona przed zagrożeniami mogącymi powstać wskutek oddziaływania na sprzęt elektryczny czynników zewnętrznych Zgodnie z pkt 1 należy określić środki techniczne w celu zapewnienia, aby sprzęt elektryczny: </a:t>
            </a:r>
          </a:p>
          <a:p>
            <a:pPr marL="361950" indent="-361950">
              <a:buAutoNum type="alphaLcParenR"/>
            </a:pPr>
            <a:r>
              <a:rPr lang="pl-PL" sz="1400" dirty="0"/>
              <a:t>spełniał przewidywane wymagania mechaniczne w taki sposób, aby osoby, zwierzęta domowe oraz mienie nie były narażone na niebezpieczeństwo; </a:t>
            </a:r>
          </a:p>
          <a:p>
            <a:pPr marL="361950" indent="-361950">
              <a:buAutoNum type="alphaLcParenR"/>
            </a:pPr>
            <a:r>
              <a:rPr lang="pl-PL" sz="1400" dirty="0"/>
              <a:t>był odporny na wpływy </a:t>
            </a:r>
            <a:r>
              <a:rPr lang="pl-PL" sz="1400" dirty="0" err="1"/>
              <a:t>niemechaniczne</a:t>
            </a:r>
            <a:r>
              <a:rPr lang="pl-PL" sz="1400" dirty="0"/>
              <a:t> w przewidywalnych warunkach otoczenia w taki sposób, aby nie narazić na niebezpieczeństwo osób, zwierząt domowych oraz mienia; </a:t>
            </a:r>
          </a:p>
          <a:p>
            <a:pPr marL="361950" indent="-361950">
              <a:buAutoNum type="alphaLcParenR"/>
            </a:pPr>
            <a:r>
              <a:rPr lang="pl-PL" sz="1400" dirty="0"/>
              <a:t>nie narażał na niebezpieczeństwo osób, zwierząt domowych oraz mienia w przewidywalnych warunkach przecią­żenia.</a:t>
            </a:r>
            <a:endParaRPr lang="en-US" sz="1400" dirty="0"/>
          </a:p>
        </p:txBody>
      </p:sp>
    </p:spTree>
    <p:extLst>
      <p:ext uri="{BB962C8B-B14F-4D97-AF65-F5344CB8AC3E}">
        <p14:creationId xmlns:p14="http://schemas.microsoft.com/office/powerpoint/2010/main" val="2934936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8">
            <a:extLst>
              <a:ext uri="{FF2B5EF4-FFF2-40B4-BE49-F238E27FC236}">
                <a16:creationId xmlns:a16="http://schemas.microsoft.com/office/drawing/2014/main" id="{16FCD930-53EB-4941-9E59-8E5372597356}"/>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8435" name="Tytuł 1">
            <a:extLst>
              <a:ext uri="{FF2B5EF4-FFF2-40B4-BE49-F238E27FC236}">
                <a16:creationId xmlns:a16="http://schemas.microsoft.com/office/drawing/2014/main" id="{031CF0C8-9899-4B0C-AD63-9EC9DE6F1EBC}"/>
              </a:ext>
            </a:extLst>
          </p:cNvPr>
          <p:cNvSpPr>
            <a:spLocks noGrp="1" noChangeArrowheads="1"/>
          </p:cNvSpPr>
          <p:nvPr>
            <p:ph type="title"/>
          </p:nvPr>
        </p:nvSpPr>
        <p:spPr>
          <a:xfrm>
            <a:off x="1331913" y="115888"/>
            <a:ext cx="7704137" cy="792162"/>
          </a:xfrm>
        </p:spPr>
        <p:txBody>
          <a:bodyPr/>
          <a:lstStyle/>
          <a:p>
            <a:r>
              <a:rPr lang="pl-PL" altLang="pl-PL" dirty="0" err="1"/>
              <a:t>Low</a:t>
            </a:r>
            <a:r>
              <a:rPr lang="pl-PL" altLang="pl-PL" dirty="0"/>
              <a:t> </a:t>
            </a:r>
            <a:r>
              <a:rPr lang="pl-PL" altLang="pl-PL" dirty="0" err="1"/>
              <a:t>Voltage</a:t>
            </a:r>
            <a:r>
              <a:rPr lang="pl-PL" altLang="pl-PL" dirty="0"/>
              <a:t> Directive 2014/35/EU</a:t>
            </a:r>
          </a:p>
        </p:txBody>
      </p:sp>
      <p:sp>
        <p:nvSpPr>
          <p:cNvPr id="2" name="pole tekstowe 1">
            <a:extLst>
              <a:ext uri="{FF2B5EF4-FFF2-40B4-BE49-F238E27FC236}">
                <a16:creationId xmlns:a16="http://schemas.microsoft.com/office/drawing/2014/main" id="{05914E96-66D2-41BE-AAAD-04BF3AA6B31E}"/>
              </a:ext>
            </a:extLst>
          </p:cNvPr>
          <p:cNvSpPr txBox="1"/>
          <p:nvPr/>
        </p:nvSpPr>
        <p:spPr>
          <a:xfrm>
            <a:off x="251521" y="1412776"/>
            <a:ext cx="8496944" cy="4616648"/>
          </a:xfrm>
          <a:prstGeom prst="rect">
            <a:avLst/>
          </a:prstGeom>
          <a:noFill/>
        </p:spPr>
        <p:txBody>
          <a:bodyPr wrap="square" rtlCol="0">
            <a:spAutoFit/>
          </a:bodyPr>
          <a:lstStyle/>
          <a:p>
            <a:pPr>
              <a:tabLst>
                <a:tab pos="361950" algn="l"/>
              </a:tabLst>
            </a:pPr>
            <a:r>
              <a:rPr lang="pl-PL" sz="1400" dirty="0"/>
              <a:t>2. Ochrona przed zagrożeniami stwarzanymi przez sprzęt elektryczny Zgodnie z 	pkt 1 należy określić środki techniczne w celu zapewnienia, aby: </a:t>
            </a:r>
          </a:p>
          <a:p>
            <a:pPr marL="342900" indent="-342900">
              <a:buAutoNum type="alphaLcParenR"/>
            </a:pPr>
            <a:r>
              <a:rPr lang="pl-PL" sz="1400" dirty="0"/>
              <a:t>osoby oraz zwierzęta domowe były odpowiednio chronione przed niebezpieczeństwem urazu fizycznego lub inną szkodą mogącą powstać w wyniku bezpośredniego lub pośredniego kontaktu; </a:t>
            </a:r>
          </a:p>
          <a:p>
            <a:pPr marL="342900" indent="-342900">
              <a:buAutoNum type="alphaLcParenR"/>
            </a:pPr>
            <a:r>
              <a:rPr lang="pl-PL" sz="1400" dirty="0"/>
              <a:t>nie doszło do wytworzenia temperatury, łuków lub promieniowania, które mogłyby spowodować niebezpieczeń­stwo; </a:t>
            </a:r>
          </a:p>
          <a:p>
            <a:pPr marL="342900" indent="-342900">
              <a:buAutoNum type="alphaLcParenR"/>
            </a:pPr>
            <a:r>
              <a:rPr lang="pl-PL" sz="1400" dirty="0"/>
              <a:t>osoby, zwierzęta domowe oraz mienie były odpowiednio chronione przed niebezpieczeństwem o charakterze nieelektrycznym, które, jak wynika z doświadczenia, może być spowodowane przez sprzęt elektryczny; </a:t>
            </a:r>
          </a:p>
          <a:p>
            <a:pPr marL="342900" indent="-342900">
              <a:buAutoNum type="alphaLcParenR"/>
            </a:pPr>
            <a:r>
              <a:rPr lang="pl-PL" sz="1400" dirty="0"/>
              <a:t>izolacja była odpowiednia do przewidywanych warunków. </a:t>
            </a:r>
            <a:br>
              <a:rPr lang="pl-PL" sz="1400" dirty="0"/>
            </a:br>
            <a:endParaRPr lang="pl-PL" sz="1400" dirty="0"/>
          </a:p>
          <a:p>
            <a:r>
              <a:rPr lang="pl-PL" sz="1400" dirty="0"/>
              <a:t>3. Ochrona przed zagrożeniami mogącymi powstać wskutek oddziaływania na sprzęt elektryczny czynników zewnętrznych Zgodnie z pkt 1 należy określić środki techniczne w celu zapewnienia, aby sprzęt elektryczny: </a:t>
            </a:r>
          </a:p>
          <a:p>
            <a:pPr marL="361950" indent="-361950">
              <a:buAutoNum type="alphaLcParenR"/>
            </a:pPr>
            <a:r>
              <a:rPr lang="pl-PL" sz="1400" dirty="0"/>
              <a:t>spełniał przewidywane wymagania mechaniczne w taki sposób, aby osoby, zwierzęta domowe oraz mienie nie były narażone na niebezpieczeństwo; </a:t>
            </a:r>
          </a:p>
          <a:p>
            <a:pPr marL="361950" indent="-361950">
              <a:buAutoNum type="alphaLcParenR"/>
            </a:pPr>
            <a:r>
              <a:rPr lang="pl-PL" sz="1400" dirty="0"/>
              <a:t>był odporny na wpływy </a:t>
            </a:r>
            <a:r>
              <a:rPr lang="pl-PL" sz="1400" dirty="0" err="1"/>
              <a:t>niemechaniczne</a:t>
            </a:r>
            <a:r>
              <a:rPr lang="pl-PL" sz="1400" dirty="0"/>
              <a:t> w przewidywalnych warunkach otoczenia w taki sposób, aby nie narazić na niebezpieczeństwo osób, zwierząt domowych oraz mienia; </a:t>
            </a:r>
          </a:p>
          <a:p>
            <a:pPr marL="361950" indent="-361950">
              <a:buAutoNum type="alphaLcParenR"/>
            </a:pPr>
            <a:r>
              <a:rPr lang="pl-PL" sz="1400" dirty="0"/>
              <a:t>nie narażał na niebezpieczeństwo osób, zwierząt domowych oraz mienia w przewidywalnych warunkach przecią­żenia.</a:t>
            </a:r>
            <a:endParaRPr lang="en-US" sz="1400" dirty="0"/>
          </a:p>
        </p:txBody>
      </p:sp>
    </p:spTree>
    <p:extLst>
      <p:ext uri="{BB962C8B-B14F-4D97-AF65-F5344CB8AC3E}">
        <p14:creationId xmlns:p14="http://schemas.microsoft.com/office/powerpoint/2010/main" val="3614378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8">
            <a:extLst>
              <a:ext uri="{FF2B5EF4-FFF2-40B4-BE49-F238E27FC236}">
                <a16:creationId xmlns:a16="http://schemas.microsoft.com/office/drawing/2014/main" id="{16FCD930-53EB-4941-9E59-8E5372597356}"/>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8435" name="Tytuł 1">
            <a:extLst>
              <a:ext uri="{FF2B5EF4-FFF2-40B4-BE49-F238E27FC236}">
                <a16:creationId xmlns:a16="http://schemas.microsoft.com/office/drawing/2014/main" id="{031CF0C8-9899-4B0C-AD63-9EC9DE6F1EBC}"/>
              </a:ext>
            </a:extLst>
          </p:cNvPr>
          <p:cNvSpPr>
            <a:spLocks noGrp="1" noChangeArrowheads="1"/>
          </p:cNvSpPr>
          <p:nvPr>
            <p:ph type="title"/>
          </p:nvPr>
        </p:nvSpPr>
        <p:spPr>
          <a:xfrm>
            <a:off x="1331913" y="115888"/>
            <a:ext cx="7704137" cy="792162"/>
          </a:xfrm>
        </p:spPr>
        <p:txBody>
          <a:bodyPr/>
          <a:lstStyle/>
          <a:p>
            <a:r>
              <a:rPr lang="pl-PL" altLang="pl-PL" dirty="0" err="1"/>
              <a:t>Low</a:t>
            </a:r>
            <a:r>
              <a:rPr lang="pl-PL" altLang="pl-PL" dirty="0"/>
              <a:t> </a:t>
            </a:r>
            <a:r>
              <a:rPr lang="pl-PL" altLang="pl-PL" dirty="0" err="1"/>
              <a:t>Voltage</a:t>
            </a:r>
            <a:r>
              <a:rPr lang="pl-PL" altLang="pl-PL" dirty="0"/>
              <a:t> Directive 2014/35/EU</a:t>
            </a:r>
          </a:p>
        </p:txBody>
      </p:sp>
      <p:sp>
        <p:nvSpPr>
          <p:cNvPr id="2" name="pole tekstowe 1">
            <a:extLst>
              <a:ext uri="{FF2B5EF4-FFF2-40B4-BE49-F238E27FC236}">
                <a16:creationId xmlns:a16="http://schemas.microsoft.com/office/drawing/2014/main" id="{05914E96-66D2-41BE-AAAD-04BF3AA6B31E}"/>
              </a:ext>
            </a:extLst>
          </p:cNvPr>
          <p:cNvSpPr txBox="1"/>
          <p:nvPr/>
        </p:nvSpPr>
        <p:spPr>
          <a:xfrm>
            <a:off x="28102" y="1416882"/>
            <a:ext cx="9144000" cy="461665"/>
          </a:xfrm>
          <a:prstGeom prst="rect">
            <a:avLst/>
          </a:prstGeom>
          <a:noFill/>
        </p:spPr>
        <p:txBody>
          <a:bodyPr wrap="square" rtlCol="0">
            <a:spAutoFit/>
          </a:bodyPr>
          <a:lstStyle/>
          <a:p>
            <a:pPr>
              <a:tabLst>
                <a:tab pos="361950" algn="l"/>
              </a:tabLst>
            </a:pPr>
            <a:r>
              <a:rPr lang="en-US" sz="1200" dirty="0">
                <a:hlinkClick r:id="rId3"/>
              </a:rPr>
              <a:t>https://ec.europa.eu/growth/single-market/european-standards/harmonised-standards/low-voltage_en</a:t>
            </a:r>
            <a:endParaRPr lang="pl-PL" sz="1200" dirty="0"/>
          </a:p>
          <a:p>
            <a:pPr algn="r">
              <a:tabLst>
                <a:tab pos="361950" algn="l"/>
              </a:tabLst>
            </a:pPr>
            <a:r>
              <a:rPr lang="pl-PL" sz="1200" dirty="0"/>
              <a:t>Dostęp 27.03.2018</a:t>
            </a:r>
            <a:endParaRPr lang="en-US" sz="1200" dirty="0"/>
          </a:p>
        </p:txBody>
      </p:sp>
      <p:sp>
        <p:nvSpPr>
          <p:cNvPr id="3" name="pole tekstowe 2">
            <a:extLst>
              <a:ext uri="{FF2B5EF4-FFF2-40B4-BE49-F238E27FC236}">
                <a16:creationId xmlns:a16="http://schemas.microsoft.com/office/drawing/2014/main" id="{F6FE271A-9F5B-45CC-B1B6-97B18687D294}"/>
              </a:ext>
            </a:extLst>
          </p:cNvPr>
          <p:cNvSpPr txBox="1"/>
          <p:nvPr/>
        </p:nvSpPr>
        <p:spPr>
          <a:xfrm>
            <a:off x="156260" y="1732166"/>
            <a:ext cx="7200800" cy="369332"/>
          </a:xfrm>
          <a:prstGeom prst="rect">
            <a:avLst/>
          </a:prstGeom>
          <a:noFill/>
        </p:spPr>
        <p:txBody>
          <a:bodyPr wrap="square" rtlCol="0">
            <a:spAutoFit/>
          </a:bodyPr>
          <a:lstStyle/>
          <a:p>
            <a:r>
              <a:rPr lang="pl-PL" dirty="0"/>
              <a:t>Zharmonizowane standardy (bardzo wiele…)</a:t>
            </a:r>
            <a:endParaRPr lang="en-US" dirty="0"/>
          </a:p>
        </p:txBody>
      </p:sp>
      <p:pic>
        <p:nvPicPr>
          <p:cNvPr id="4" name="Obraz 3">
            <a:extLst>
              <a:ext uri="{FF2B5EF4-FFF2-40B4-BE49-F238E27FC236}">
                <a16:creationId xmlns:a16="http://schemas.microsoft.com/office/drawing/2014/main" id="{34304675-A4ED-497B-AB51-7A7B0344A7A2}"/>
              </a:ext>
            </a:extLst>
          </p:cNvPr>
          <p:cNvPicPr>
            <a:picLocks noChangeAspect="1"/>
          </p:cNvPicPr>
          <p:nvPr/>
        </p:nvPicPr>
        <p:blipFill>
          <a:blip r:embed="rId4"/>
          <a:stretch>
            <a:fillRect/>
          </a:stretch>
        </p:blipFill>
        <p:spPr>
          <a:xfrm>
            <a:off x="251520" y="2344737"/>
            <a:ext cx="5220072" cy="1336611"/>
          </a:xfrm>
          <a:prstGeom prst="rect">
            <a:avLst/>
          </a:prstGeom>
          <a:ln>
            <a:solidFill>
              <a:schemeClr val="tx1"/>
            </a:solidFill>
          </a:ln>
        </p:spPr>
      </p:pic>
      <p:sp>
        <p:nvSpPr>
          <p:cNvPr id="6" name="pole tekstowe 5">
            <a:extLst>
              <a:ext uri="{FF2B5EF4-FFF2-40B4-BE49-F238E27FC236}">
                <a16:creationId xmlns:a16="http://schemas.microsoft.com/office/drawing/2014/main" id="{00403516-78B6-4486-A3B6-DD53252256DC}"/>
              </a:ext>
            </a:extLst>
          </p:cNvPr>
          <p:cNvSpPr txBox="1"/>
          <p:nvPr/>
        </p:nvSpPr>
        <p:spPr>
          <a:xfrm>
            <a:off x="441499" y="3712866"/>
            <a:ext cx="5282629" cy="276999"/>
          </a:xfrm>
          <a:prstGeom prst="rect">
            <a:avLst/>
          </a:prstGeom>
          <a:solidFill>
            <a:schemeClr val="bg2">
              <a:lumMod val="20000"/>
              <a:lumOff val="80000"/>
            </a:schemeClr>
          </a:solidFill>
          <a:ln>
            <a:solidFill>
              <a:schemeClr val="tx1"/>
            </a:solidFill>
          </a:ln>
        </p:spPr>
        <p:txBody>
          <a:bodyPr wrap="square" rtlCol="0">
            <a:spAutoFit/>
          </a:bodyPr>
          <a:lstStyle/>
          <a:p>
            <a:r>
              <a:rPr lang="pl-PL" sz="1200" dirty="0"/>
              <a:t>Sprzęt elektroinstalacyjny, kable, przewody, materiały izolacyjne</a:t>
            </a:r>
            <a:endParaRPr lang="en-US" sz="1200" dirty="0"/>
          </a:p>
        </p:txBody>
      </p:sp>
      <p:pic>
        <p:nvPicPr>
          <p:cNvPr id="7" name="Obraz 6">
            <a:extLst>
              <a:ext uri="{FF2B5EF4-FFF2-40B4-BE49-F238E27FC236}">
                <a16:creationId xmlns:a16="http://schemas.microsoft.com/office/drawing/2014/main" id="{6D85EBE2-A0E2-4E21-87D7-1CE126D18870}"/>
              </a:ext>
            </a:extLst>
          </p:cNvPr>
          <p:cNvPicPr>
            <a:picLocks noChangeAspect="1"/>
          </p:cNvPicPr>
          <p:nvPr/>
        </p:nvPicPr>
        <p:blipFill>
          <a:blip r:embed="rId5"/>
          <a:stretch>
            <a:fillRect/>
          </a:stretch>
        </p:blipFill>
        <p:spPr>
          <a:xfrm>
            <a:off x="678572" y="4031860"/>
            <a:ext cx="6156176" cy="1095446"/>
          </a:xfrm>
          <a:prstGeom prst="rect">
            <a:avLst/>
          </a:prstGeom>
          <a:ln>
            <a:solidFill>
              <a:schemeClr val="tx1"/>
            </a:solidFill>
          </a:ln>
        </p:spPr>
      </p:pic>
      <p:pic>
        <p:nvPicPr>
          <p:cNvPr id="8" name="Obraz 7">
            <a:extLst>
              <a:ext uri="{FF2B5EF4-FFF2-40B4-BE49-F238E27FC236}">
                <a16:creationId xmlns:a16="http://schemas.microsoft.com/office/drawing/2014/main" id="{3B7CA81D-83BA-485D-BE20-7AAA9C06CC1B}"/>
              </a:ext>
            </a:extLst>
          </p:cNvPr>
          <p:cNvPicPr>
            <a:picLocks noChangeAspect="1"/>
          </p:cNvPicPr>
          <p:nvPr/>
        </p:nvPicPr>
        <p:blipFill>
          <a:blip r:embed="rId6"/>
          <a:stretch>
            <a:fillRect/>
          </a:stretch>
        </p:blipFill>
        <p:spPr>
          <a:xfrm>
            <a:off x="1115616" y="5186924"/>
            <a:ext cx="6732240" cy="1191380"/>
          </a:xfrm>
          <a:prstGeom prst="rect">
            <a:avLst/>
          </a:prstGeom>
          <a:ln>
            <a:solidFill>
              <a:schemeClr val="tx1"/>
            </a:solidFill>
          </a:ln>
        </p:spPr>
      </p:pic>
    </p:spTree>
    <p:extLst>
      <p:ext uri="{BB962C8B-B14F-4D97-AF65-F5344CB8AC3E}">
        <p14:creationId xmlns:p14="http://schemas.microsoft.com/office/powerpoint/2010/main" val="1052527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8">
            <a:extLst>
              <a:ext uri="{FF2B5EF4-FFF2-40B4-BE49-F238E27FC236}">
                <a16:creationId xmlns:a16="http://schemas.microsoft.com/office/drawing/2014/main" id="{16FCD930-53EB-4941-9E59-8E5372597356}"/>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8435" name="Tytuł 1">
            <a:extLst>
              <a:ext uri="{FF2B5EF4-FFF2-40B4-BE49-F238E27FC236}">
                <a16:creationId xmlns:a16="http://schemas.microsoft.com/office/drawing/2014/main" id="{031CF0C8-9899-4B0C-AD63-9EC9DE6F1EBC}"/>
              </a:ext>
            </a:extLst>
          </p:cNvPr>
          <p:cNvSpPr>
            <a:spLocks noGrp="1" noChangeArrowheads="1"/>
          </p:cNvSpPr>
          <p:nvPr>
            <p:ph type="title"/>
          </p:nvPr>
        </p:nvSpPr>
        <p:spPr>
          <a:xfrm>
            <a:off x="1331913" y="115888"/>
            <a:ext cx="7704137" cy="792162"/>
          </a:xfrm>
        </p:spPr>
        <p:txBody>
          <a:bodyPr/>
          <a:lstStyle/>
          <a:p>
            <a:r>
              <a:rPr lang="pl-PL" altLang="pl-PL" dirty="0" err="1"/>
              <a:t>Low</a:t>
            </a:r>
            <a:r>
              <a:rPr lang="pl-PL" altLang="pl-PL" dirty="0"/>
              <a:t> </a:t>
            </a:r>
            <a:r>
              <a:rPr lang="pl-PL" altLang="pl-PL" dirty="0" err="1"/>
              <a:t>Voltage</a:t>
            </a:r>
            <a:r>
              <a:rPr lang="pl-PL" altLang="pl-PL" dirty="0"/>
              <a:t> Directive 2014/35/EU</a:t>
            </a:r>
          </a:p>
        </p:txBody>
      </p:sp>
      <p:sp>
        <p:nvSpPr>
          <p:cNvPr id="2" name="pole tekstowe 1">
            <a:extLst>
              <a:ext uri="{FF2B5EF4-FFF2-40B4-BE49-F238E27FC236}">
                <a16:creationId xmlns:a16="http://schemas.microsoft.com/office/drawing/2014/main" id="{05914E96-66D2-41BE-AAAD-04BF3AA6B31E}"/>
              </a:ext>
            </a:extLst>
          </p:cNvPr>
          <p:cNvSpPr txBox="1"/>
          <p:nvPr/>
        </p:nvSpPr>
        <p:spPr>
          <a:xfrm>
            <a:off x="28102" y="1416882"/>
            <a:ext cx="9144000" cy="461665"/>
          </a:xfrm>
          <a:prstGeom prst="rect">
            <a:avLst/>
          </a:prstGeom>
          <a:noFill/>
        </p:spPr>
        <p:txBody>
          <a:bodyPr wrap="square" rtlCol="0">
            <a:spAutoFit/>
          </a:bodyPr>
          <a:lstStyle/>
          <a:p>
            <a:pPr>
              <a:tabLst>
                <a:tab pos="361950" algn="l"/>
              </a:tabLst>
            </a:pPr>
            <a:r>
              <a:rPr lang="en-US" sz="1200" dirty="0">
                <a:hlinkClick r:id="rId3"/>
              </a:rPr>
              <a:t>https://ec.europa.eu/growth/single-market/european-standards/harmonised-standards/low-voltage_en</a:t>
            </a:r>
            <a:endParaRPr lang="pl-PL" sz="1200" dirty="0"/>
          </a:p>
          <a:p>
            <a:pPr algn="r">
              <a:tabLst>
                <a:tab pos="361950" algn="l"/>
              </a:tabLst>
            </a:pPr>
            <a:r>
              <a:rPr lang="pl-PL" sz="1200" dirty="0"/>
              <a:t>Dostęp 27.03.2018</a:t>
            </a:r>
            <a:endParaRPr lang="en-US" sz="1200" dirty="0"/>
          </a:p>
        </p:txBody>
      </p:sp>
      <p:sp>
        <p:nvSpPr>
          <p:cNvPr id="3" name="pole tekstowe 2">
            <a:extLst>
              <a:ext uri="{FF2B5EF4-FFF2-40B4-BE49-F238E27FC236}">
                <a16:creationId xmlns:a16="http://schemas.microsoft.com/office/drawing/2014/main" id="{F6FE271A-9F5B-45CC-B1B6-97B18687D294}"/>
              </a:ext>
            </a:extLst>
          </p:cNvPr>
          <p:cNvSpPr txBox="1"/>
          <p:nvPr/>
        </p:nvSpPr>
        <p:spPr>
          <a:xfrm>
            <a:off x="156260" y="1732166"/>
            <a:ext cx="7200800" cy="369332"/>
          </a:xfrm>
          <a:prstGeom prst="rect">
            <a:avLst/>
          </a:prstGeom>
          <a:noFill/>
        </p:spPr>
        <p:txBody>
          <a:bodyPr wrap="square" rtlCol="0">
            <a:spAutoFit/>
          </a:bodyPr>
          <a:lstStyle/>
          <a:p>
            <a:r>
              <a:rPr lang="pl-PL" dirty="0"/>
              <a:t>Zharmonizowane standardy (bardzo wiele…)</a:t>
            </a:r>
            <a:endParaRPr lang="en-US" dirty="0"/>
          </a:p>
        </p:txBody>
      </p:sp>
      <p:sp>
        <p:nvSpPr>
          <p:cNvPr id="5" name="pole tekstowe 4">
            <a:extLst>
              <a:ext uri="{FF2B5EF4-FFF2-40B4-BE49-F238E27FC236}">
                <a16:creationId xmlns:a16="http://schemas.microsoft.com/office/drawing/2014/main" id="{5192730D-B0D1-4DF5-BAC2-E8DFE15C5AA3}"/>
              </a:ext>
            </a:extLst>
          </p:cNvPr>
          <p:cNvSpPr txBox="1"/>
          <p:nvPr/>
        </p:nvSpPr>
        <p:spPr>
          <a:xfrm>
            <a:off x="251520" y="2166364"/>
            <a:ext cx="8568952" cy="4339650"/>
          </a:xfrm>
          <a:prstGeom prst="rect">
            <a:avLst/>
          </a:prstGeom>
          <a:noFill/>
          <a:ln>
            <a:solidFill>
              <a:schemeClr val="tx1"/>
            </a:solidFill>
          </a:ln>
        </p:spPr>
        <p:txBody>
          <a:bodyPr wrap="square" rtlCol="0">
            <a:spAutoFit/>
          </a:bodyPr>
          <a:lstStyle/>
          <a:p>
            <a:r>
              <a:rPr lang="pl-PL" sz="1200" dirty="0"/>
              <a:t>EN 60051-1:1998 Elektryczne przyrządy pomiarowe wskazujące analogowe o działaniu bezpośrednim i ich przybory – Część 1: Definicje i wymagania wspólne dla wszystkich arkuszy normy</a:t>
            </a:r>
          </a:p>
          <a:p>
            <a:r>
              <a:rPr lang="pl-PL" sz="1200" dirty="0"/>
              <a:t>….</a:t>
            </a:r>
          </a:p>
          <a:p>
            <a:r>
              <a:rPr lang="pl-PL" sz="1200" dirty="0"/>
              <a:t>EN 60065:2002 Elektroniczne urządzenia foniczne, wizyjne i podobne – Wymagania bezpieczeństwa IEC 60065:2001 (Zmodyfikowana) </a:t>
            </a:r>
          </a:p>
          <a:p>
            <a:r>
              <a:rPr lang="pl-PL" sz="1200" dirty="0"/>
              <a:t>….</a:t>
            </a:r>
          </a:p>
          <a:p>
            <a:r>
              <a:rPr lang="pl-PL" sz="1200" dirty="0"/>
              <a:t>EN 60215:1989 Wymagania dotyczące bezpieczeństwa radiowych urządzeń nadawczych IEC 60215:1987</a:t>
            </a:r>
          </a:p>
          <a:p>
            <a:r>
              <a:rPr lang="pl-PL" sz="1200" dirty="0"/>
              <a:t>….</a:t>
            </a:r>
          </a:p>
          <a:p>
            <a:r>
              <a:rPr lang="pl-PL" sz="1200" dirty="0"/>
              <a:t>EN 60335-1:2002 Elektryczny sprzęt do użytku domowego i podobnego – Bezpieczeństwo użytkowania – Część 1: Wymagania ogólne IEC 60335-1:2001 (Zmodyfikowana)</a:t>
            </a:r>
          </a:p>
          <a:p>
            <a:r>
              <a:rPr lang="pl-PL" sz="1200" dirty="0"/>
              <a:t>….</a:t>
            </a:r>
          </a:p>
          <a:p>
            <a:r>
              <a:rPr lang="pl-PL" sz="1200" dirty="0"/>
              <a:t>EN 60335-2-3:2002 Elektryczny sprzęt do użytku domowego i podobnego – Bezpieczeństwo użytkowania – Część 2-3: Wymagania szczegółowe dotyczące żelazek elektrycznych IEC 6033 IEC 60335-2-3:2002</a:t>
            </a:r>
          </a:p>
          <a:p>
            <a:r>
              <a:rPr lang="pl-PL" sz="1200" dirty="0"/>
              <a:t>…</a:t>
            </a:r>
          </a:p>
          <a:p>
            <a:r>
              <a:rPr lang="pl-PL" sz="1200" dirty="0"/>
              <a:t>EN 60335-2-8:2003 Elektryczny sprzęt do użytku domowego i podobnego – Bezpieczeństwo użytkowania – Część 2-8: Wymagania szczegółowe dotyczące golarek, maszynek do strzyżenia włosów i podobnych </a:t>
            </a:r>
            <a:r>
              <a:rPr lang="pl-PL" sz="1200" dirty="0" err="1"/>
              <a:t>urzą</a:t>
            </a:r>
            <a:r>
              <a:rPr lang="pl-PL" sz="1200" dirty="0"/>
              <a:t>- </a:t>
            </a:r>
            <a:r>
              <a:rPr lang="pl-PL" sz="1200" dirty="0" err="1"/>
              <a:t>dzeń</a:t>
            </a:r>
            <a:r>
              <a:rPr lang="pl-PL" sz="1200" dirty="0"/>
              <a:t> IEC 60335-2-8:2002 (Zmodyfikowana)</a:t>
            </a:r>
          </a:p>
          <a:p>
            <a:r>
              <a:rPr lang="pl-PL" sz="1200" dirty="0"/>
              <a:t>…..</a:t>
            </a:r>
          </a:p>
          <a:p>
            <a:r>
              <a:rPr lang="pl-PL" sz="1200" dirty="0"/>
              <a:t>EN 60335-2-17:2013 Elektryczny sprzęt do użytku domowego i podobnego – Bezpieczeństwo użytkowania – Część 2- 17: Wymagania szczegółowe dotyczące koców, poduszek, odzieży i podobnego giętkiego sprzętu grzejnego IEC 60335-2-17:2012</a:t>
            </a:r>
            <a:endParaRPr lang="en-US" sz="1200" dirty="0"/>
          </a:p>
          <a:p>
            <a:endParaRPr lang="pl-PL" sz="1200" dirty="0"/>
          </a:p>
          <a:p>
            <a:r>
              <a:rPr lang="pl-PL" sz="1200" dirty="0"/>
              <a:t>I wiele innych..</a:t>
            </a:r>
            <a:endParaRPr lang="en-US" sz="1200" dirty="0"/>
          </a:p>
        </p:txBody>
      </p:sp>
    </p:spTree>
    <p:extLst>
      <p:ext uri="{BB962C8B-B14F-4D97-AF65-F5344CB8AC3E}">
        <p14:creationId xmlns:p14="http://schemas.microsoft.com/office/powerpoint/2010/main" val="980890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59618164-D7FF-405B-88D3-40CED20190F1}"/>
              </a:ext>
            </a:extLst>
          </p:cNvPr>
          <p:cNvPicPr>
            <a:picLocks noChangeAspect="1"/>
          </p:cNvPicPr>
          <p:nvPr/>
        </p:nvPicPr>
        <p:blipFill>
          <a:blip r:embed="rId3"/>
          <a:stretch>
            <a:fillRect/>
          </a:stretch>
        </p:blipFill>
        <p:spPr>
          <a:xfrm>
            <a:off x="1406754" y="2708920"/>
            <a:ext cx="6275089" cy="3655828"/>
          </a:xfrm>
          <a:prstGeom prst="rect">
            <a:avLst/>
          </a:prstGeom>
          <a:solidFill>
            <a:schemeClr val="accent2">
              <a:lumMod val="20000"/>
              <a:lumOff val="80000"/>
            </a:schemeClr>
          </a:solidFill>
        </p:spPr>
      </p:pic>
      <p:sp>
        <p:nvSpPr>
          <p:cNvPr id="8194" name="Prostokąt 8">
            <a:extLst>
              <a:ext uri="{FF2B5EF4-FFF2-40B4-BE49-F238E27FC236}">
                <a16:creationId xmlns:a16="http://schemas.microsoft.com/office/drawing/2014/main" id="{F9537D17-4396-43CF-9F5F-E2A299AE51DF}"/>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8195" name="Tytuł 1">
            <a:extLst>
              <a:ext uri="{FF2B5EF4-FFF2-40B4-BE49-F238E27FC236}">
                <a16:creationId xmlns:a16="http://schemas.microsoft.com/office/drawing/2014/main" id="{D984B2BE-40FF-43D2-9BD7-98AE1E243A87}"/>
              </a:ext>
            </a:extLst>
          </p:cNvPr>
          <p:cNvSpPr>
            <a:spLocks noGrp="1" noChangeArrowheads="1"/>
          </p:cNvSpPr>
          <p:nvPr>
            <p:ph type="title"/>
          </p:nvPr>
        </p:nvSpPr>
        <p:spPr>
          <a:xfrm>
            <a:off x="1331913" y="115888"/>
            <a:ext cx="7704137" cy="792162"/>
          </a:xfrm>
        </p:spPr>
        <p:txBody>
          <a:bodyPr/>
          <a:lstStyle/>
          <a:p>
            <a:r>
              <a:rPr lang="pl-PL" altLang="pl-PL"/>
              <a:t>Dyrektywy „elektroniczne” WE</a:t>
            </a:r>
          </a:p>
        </p:txBody>
      </p:sp>
      <p:sp>
        <p:nvSpPr>
          <p:cNvPr id="8196" name="pole tekstowe 1">
            <a:extLst>
              <a:ext uri="{FF2B5EF4-FFF2-40B4-BE49-F238E27FC236}">
                <a16:creationId xmlns:a16="http://schemas.microsoft.com/office/drawing/2014/main" id="{8396830A-28E0-4AE1-8FB2-C501177C6831}"/>
              </a:ext>
            </a:extLst>
          </p:cNvPr>
          <p:cNvSpPr txBox="1">
            <a:spLocks noChangeArrowheads="1"/>
          </p:cNvSpPr>
          <p:nvPr/>
        </p:nvSpPr>
        <p:spPr bwMode="auto">
          <a:xfrm>
            <a:off x="323528" y="1520825"/>
            <a:ext cx="87125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1600" dirty="0">
                <a:hlinkClick r:id="rId4"/>
              </a:rPr>
              <a:t>http://emc4b.com/blog_emc/kolorowe-dyrektywy-dla-elektroniki-emc-lvd-red/</a:t>
            </a:r>
            <a:endParaRPr lang="pl-PL" altLang="en-US" sz="1600" dirty="0"/>
          </a:p>
          <a:p>
            <a:pPr algn="r"/>
            <a:r>
              <a:rPr lang="pl-PL" sz="1200" dirty="0"/>
              <a:t>Dostęp 27.03.2018</a:t>
            </a:r>
            <a:endParaRPr lang="en-US" altLang="en-US" sz="1200" dirty="0"/>
          </a:p>
        </p:txBody>
      </p:sp>
      <p:sp>
        <p:nvSpPr>
          <p:cNvPr id="8197" name="pole tekstowe 2">
            <a:hlinkClick r:id="rId5"/>
            <a:extLst>
              <a:ext uri="{FF2B5EF4-FFF2-40B4-BE49-F238E27FC236}">
                <a16:creationId xmlns:a16="http://schemas.microsoft.com/office/drawing/2014/main" id="{E4660A29-1358-4412-BB80-F25E9E7D97CA}"/>
              </a:ext>
            </a:extLst>
          </p:cNvPr>
          <p:cNvSpPr txBox="1">
            <a:spLocks noChangeArrowheads="1"/>
          </p:cNvSpPr>
          <p:nvPr/>
        </p:nvSpPr>
        <p:spPr bwMode="auto">
          <a:xfrm>
            <a:off x="755576" y="2082999"/>
            <a:ext cx="1370012" cy="769937"/>
          </a:xfrm>
          <a:prstGeom prst="rect">
            <a:avLst/>
          </a:prstGeom>
          <a:solidFill>
            <a:schemeClr val="bg1"/>
          </a:solidFill>
          <a:ln w="9525">
            <a:solidFill>
              <a:schemeClr val="bg1"/>
            </a:solidFill>
            <a:miter lim="800000"/>
            <a:headEnd/>
            <a:tailEnd/>
          </a:ln>
          <a:scene3d>
            <a:camera prst="orthographicFront"/>
            <a:lightRig rig="threePt" dir="t"/>
          </a:scene3d>
          <a:sp3d>
            <a:bevelT w="114300" prst="artDeco"/>
          </a:sp3d>
        </p:spPr>
        <p:txBody>
          <a:bodyPr wrap="non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pl-PL" altLang="en-US" sz="4400" dirty="0">
                <a:solidFill>
                  <a:srgbClr val="FF0000"/>
                </a:solidFill>
              </a:rPr>
              <a:t>RED</a:t>
            </a:r>
            <a:endParaRPr lang="en-US" altLang="en-US" sz="4400" dirty="0">
              <a:solidFill>
                <a:srgbClr val="FF0000"/>
              </a:solidFill>
            </a:endParaRPr>
          </a:p>
        </p:txBody>
      </p:sp>
      <p:sp>
        <p:nvSpPr>
          <p:cNvPr id="8198" name="pole tekstowe 6">
            <a:hlinkClick r:id="rId6"/>
            <a:extLst>
              <a:ext uri="{FF2B5EF4-FFF2-40B4-BE49-F238E27FC236}">
                <a16:creationId xmlns:a16="http://schemas.microsoft.com/office/drawing/2014/main" id="{E4FDB640-7EF4-400E-BA86-DDAA0A429718}"/>
              </a:ext>
            </a:extLst>
          </p:cNvPr>
          <p:cNvSpPr txBox="1">
            <a:spLocks noChangeArrowheads="1"/>
          </p:cNvSpPr>
          <p:nvPr/>
        </p:nvSpPr>
        <p:spPr bwMode="auto">
          <a:xfrm>
            <a:off x="3726582" y="2062361"/>
            <a:ext cx="1289050" cy="769938"/>
          </a:xfrm>
          <a:prstGeom prst="rect">
            <a:avLst/>
          </a:prstGeom>
          <a:solidFill>
            <a:schemeClr val="bg1"/>
          </a:solidFill>
          <a:ln w="9525">
            <a:solidFill>
              <a:schemeClr val="bg1"/>
            </a:solidFill>
            <a:miter lim="800000"/>
            <a:headEnd/>
            <a:tailEnd/>
          </a:ln>
          <a:scene3d>
            <a:camera prst="orthographicFront"/>
            <a:lightRig rig="threePt" dir="t"/>
          </a:scene3d>
          <a:sp3d>
            <a:bevelT w="114300" prst="artDeco"/>
          </a:sp3d>
        </p:spPr>
        <p:txBody>
          <a:bodyPr wrap="none">
            <a:spAutoFit/>
          </a:bodyPr>
          <a:lstStyle>
            <a:defPPr>
              <a:defRPr lang="pl-PL"/>
            </a:defPPr>
            <a:lvl1pPr>
              <a:defRPr sz="4400">
                <a:solidFill>
                  <a:srgbClr val="FF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pl-PL" altLang="en-US" dirty="0"/>
              <a:t>LVD</a:t>
            </a:r>
            <a:endParaRPr lang="en-US" altLang="en-US" dirty="0"/>
          </a:p>
        </p:txBody>
      </p:sp>
      <p:sp>
        <p:nvSpPr>
          <p:cNvPr id="8199" name="pole tekstowe 7">
            <a:hlinkClick r:id="rId7"/>
            <a:extLst>
              <a:ext uri="{FF2B5EF4-FFF2-40B4-BE49-F238E27FC236}">
                <a16:creationId xmlns:a16="http://schemas.microsoft.com/office/drawing/2014/main" id="{36D6B968-7BEC-425A-8BE8-54BE040AED45}"/>
              </a:ext>
            </a:extLst>
          </p:cNvPr>
          <p:cNvSpPr txBox="1">
            <a:spLocks noChangeArrowheads="1"/>
          </p:cNvSpPr>
          <p:nvPr/>
        </p:nvSpPr>
        <p:spPr bwMode="auto">
          <a:xfrm>
            <a:off x="6649169" y="2060774"/>
            <a:ext cx="1412875" cy="769937"/>
          </a:xfrm>
          <a:prstGeom prst="rect">
            <a:avLst/>
          </a:prstGeom>
          <a:solidFill>
            <a:schemeClr val="bg1"/>
          </a:solidFill>
          <a:ln w="9525">
            <a:solidFill>
              <a:schemeClr val="bg1"/>
            </a:solidFill>
            <a:miter lim="800000"/>
            <a:headEnd/>
            <a:tailEnd/>
          </a:ln>
          <a:scene3d>
            <a:camera prst="orthographicFront"/>
            <a:lightRig rig="threePt" dir="t"/>
          </a:scene3d>
          <a:sp3d>
            <a:bevelT w="114300" prst="artDeco"/>
          </a:sp3d>
        </p:spPr>
        <p:txBody>
          <a:bodyPr wrap="none">
            <a:spAutoFit/>
          </a:bodyPr>
          <a:lstStyle>
            <a:defPPr>
              <a:defRPr lang="pl-PL"/>
            </a:defPPr>
            <a:lvl1pPr>
              <a:defRPr sz="4400">
                <a:solidFill>
                  <a:srgbClr val="FF0000"/>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pl-PL" altLang="en-US" dirty="0"/>
              <a:t>EMC</a:t>
            </a: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8">
            <a:extLst>
              <a:ext uri="{FF2B5EF4-FFF2-40B4-BE49-F238E27FC236}">
                <a16:creationId xmlns:a16="http://schemas.microsoft.com/office/drawing/2014/main" id="{16FCD930-53EB-4941-9E59-8E5372597356}"/>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8435" name="Tytuł 1">
            <a:extLst>
              <a:ext uri="{FF2B5EF4-FFF2-40B4-BE49-F238E27FC236}">
                <a16:creationId xmlns:a16="http://schemas.microsoft.com/office/drawing/2014/main" id="{031CF0C8-9899-4B0C-AD63-9EC9DE6F1EBC}"/>
              </a:ext>
            </a:extLst>
          </p:cNvPr>
          <p:cNvSpPr>
            <a:spLocks noGrp="1" noChangeArrowheads="1"/>
          </p:cNvSpPr>
          <p:nvPr>
            <p:ph type="title"/>
          </p:nvPr>
        </p:nvSpPr>
        <p:spPr>
          <a:xfrm>
            <a:off x="1259633" y="115888"/>
            <a:ext cx="7884368" cy="792162"/>
          </a:xfrm>
        </p:spPr>
        <p:txBody>
          <a:bodyPr/>
          <a:lstStyle/>
          <a:p>
            <a:r>
              <a:rPr lang="en-GB" dirty="0"/>
              <a:t>Electromagnetic compatibility (EMC)</a:t>
            </a:r>
            <a:r>
              <a:rPr lang="pl-PL" dirty="0"/>
              <a:t> </a:t>
            </a:r>
            <a:r>
              <a:rPr lang="pl-PL" altLang="pl-PL" dirty="0"/>
              <a:t>2014/30/EU</a:t>
            </a:r>
          </a:p>
        </p:txBody>
      </p:sp>
      <p:pic>
        <p:nvPicPr>
          <p:cNvPr id="4" name="Obraz 3">
            <a:extLst>
              <a:ext uri="{FF2B5EF4-FFF2-40B4-BE49-F238E27FC236}">
                <a16:creationId xmlns:a16="http://schemas.microsoft.com/office/drawing/2014/main" id="{BC27FBC9-D04C-4A22-951B-94482D8F1768}"/>
              </a:ext>
            </a:extLst>
          </p:cNvPr>
          <p:cNvPicPr>
            <a:picLocks noChangeAspect="1"/>
          </p:cNvPicPr>
          <p:nvPr/>
        </p:nvPicPr>
        <p:blipFill>
          <a:blip r:embed="rId3"/>
          <a:stretch>
            <a:fillRect/>
          </a:stretch>
        </p:blipFill>
        <p:spPr>
          <a:xfrm>
            <a:off x="539552" y="1749896"/>
            <a:ext cx="7210425" cy="4343400"/>
          </a:xfrm>
          <a:prstGeom prst="rect">
            <a:avLst/>
          </a:prstGeom>
        </p:spPr>
      </p:pic>
      <p:sp>
        <p:nvSpPr>
          <p:cNvPr id="5" name="Owal 4">
            <a:extLst>
              <a:ext uri="{FF2B5EF4-FFF2-40B4-BE49-F238E27FC236}">
                <a16:creationId xmlns:a16="http://schemas.microsoft.com/office/drawing/2014/main" id="{D35F6A25-01D1-45E0-9768-8033624E8074}"/>
              </a:ext>
            </a:extLst>
          </p:cNvPr>
          <p:cNvSpPr/>
          <p:nvPr/>
        </p:nvSpPr>
        <p:spPr>
          <a:xfrm>
            <a:off x="539552" y="4380336"/>
            <a:ext cx="2448272" cy="3448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ole tekstowe 5">
            <a:extLst>
              <a:ext uri="{FF2B5EF4-FFF2-40B4-BE49-F238E27FC236}">
                <a16:creationId xmlns:a16="http://schemas.microsoft.com/office/drawing/2014/main" id="{6D727074-3C20-49B5-A2BC-8F8F8BC31180}"/>
              </a:ext>
            </a:extLst>
          </p:cNvPr>
          <p:cNvSpPr txBox="1"/>
          <p:nvPr/>
        </p:nvSpPr>
        <p:spPr>
          <a:xfrm>
            <a:off x="2339752" y="6110943"/>
            <a:ext cx="6545382" cy="523220"/>
          </a:xfrm>
          <a:prstGeom prst="rect">
            <a:avLst/>
          </a:prstGeom>
          <a:noFill/>
        </p:spPr>
        <p:txBody>
          <a:bodyPr wrap="none" rtlCol="0">
            <a:spAutoFit/>
          </a:bodyPr>
          <a:lstStyle/>
          <a:p>
            <a:r>
              <a:rPr lang="en-US" sz="1400" dirty="0">
                <a:hlinkClick r:id="rId4"/>
              </a:rPr>
              <a:t>https://ec.europa.eu/docsroom/documents/28323</a:t>
            </a:r>
            <a:r>
              <a:rPr lang="pl-PL" sz="1400" dirty="0"/>
              <a:t> Dostęp 27.03.2018</a:t>
            </a:r>
            <a:endParaRPr lang="en-US" sz="1400" dirty="0"/>
          </a:p>
          <a:p>
            <a:endParaRPr lang="en-US" sz="1400" dirty="0"/>
          </a:p>
        </p:txBody>
      </p:sp>
      <p:pic>
        <p:nvPicPr>
          <p:cNvPr id="8" name="Grafika 7" descr="Puszczająca oko twarz bez wypełnienia">
            <a:extLst>
              <a:ext uri="{FF2B5EF4-FFF2-40B4-BE49-F238E27FC236}">
                <a16:creationId xmlns:a16="http://schemas.microsoft.com/office/drawing/2014/main" id="{AF7B28BC-0F16-4E77-A1D7-75329246C4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9512" y="4164312"/>
            <a:ext cx="432048" cy="432048"/>
          </a:xfrm>
          <a:prstGeom prst="rect">
            <a:avLst/>
          </a:prstGeom>
        </p:spPr>
      </p:pic>
    </p:spTree>
    <p:extLst>
      <p:ext uri="{BB962C8B-B14F-4D97-AF65-F5344CB8AC3E}">
        <p14:creationId xmlns:p14="http://schemas.microsoft.com/office/powerpoint/2010/main" val="473628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8">
            <a:extLst>
              <a:ext uri="{FF2B5EF4-FFF2-40B4-BE49-F238E27FC236}">
                <a16:creationId xmlns:a16="http://schemas.microsoft.com/office/drawing/2014/main" id="{16FCD930-53EB-4941-9E59-8E5372597356}"/>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8435" name="Tytuł 1">
            <a:extLst>
              <a:ext uri="{FF2B5EF4-FFF2-40B4-BE49-F238E27FC236}">
                <a16:creationId xmlns:a16="http://schemas.microsoft.com/office/drawing/2014/main" id="{031CF0C8-9899-4B0C-AD63-9EC9DE6F1EBC}"/>
              </a:ext>
            </a:extLst>
          </p:cNvPr>
          <p:cNvSpPr>
            <a:spLocks noGrp="1" noChangeArrowheads="1"/>
          </p:cNvSpPr>
          <p:nvPr>
            <p:ph type="title"/>
          </p:nvPr>
        </p:nvSpPr>
        <p:spPr>
          <a:xfrm>
            <a:off x="1259633" y="115888"/>
            <a:ext cx="7884368" cy="792162"/>
          </a:xfrm>
        </p:spPr>
        <p:txBody>
          <a:bodyPr/>
          <a:lstStyle/>
          <a:p>
            <a:r>
              <a:rPr lang="en-GB" dirty="0"/>
              <a:t>Electromagnetic compatibility (EMC)</a:t>
            </a:r>
            <a:r>
              <a:rPr lang="pl-PL" dirty="0"/>
              <a:t> </a:t>
            </a:r>
            <a:r>
              <a:rPr lang="pl-PL" altLang="pl-PL" dirty="0"/>
              <a:t>2014/30/EU</a:t>
            </a:r>
          </a:p>
        </p:txBody>
      </p:sp>
      <p:sp>
        <p:nvSpPr>
          <p:cNvPr id="2" name="pole tekstowe 1">
            <a:extLst>
              <a:ext uri="{FF2B5EF4-FFF2-40B4-BE49-F238E27FC236}">
                <a16:creationId xmlns:a16="http://schemas.microsoft.com/office/drawing/2014/main" id="{A6394698-C6EE-4B42-97A8-83E0C3F09B4C}"/>
              </a:ext>
            </a:extLst>
          </p:cNvPr>
          <p:cNvSpPr txBox="1"/>
          <p:nvPr/>
        </p:nvSpPr>
        <p:spPr>
          <a:xfrm>
            <a:off x="539552" y="1700808"/>
            <a:ext cx="7576113" cy="4893647"/>
          </a:xfrm>
          <a:prstGeom prst="rect">
            <a:avLst/>
          </a:prstGeom>
          <a:noFill/>
        </p:spPr>
        <p:txBody>
          <a:bodyPr wrap="none" rtlCol="0">
            <a:spAutoFit/>
          </a:bodyPr>
          <a:lstStyle/>
          <a:p>
            <a:pPr algn="just"/>
            <a:r>
              <a:rPr lang="en-US" sz="1200" dirty="0"/>
              <a:t>1 SCOPE ................................................................................................................... 8 </a:t>
            </a:r>
          </a:p>
          <a:p>
            <a:pPr algn="just"/>
            <a:r>
              <a:rPr lang="en-US" sz="1200" dirty="0"/>
              <a:t>1.1 General ........................................................................................................... 8 </a:t>
            </a:r>
          </a:p>
          <a:p>
            <a:pPr algn="just"/>
            <a:r>
              <a:rPr lang="en-US" sz="1200" dirty="0"/>
              <a:t>1.2 Geographic Application ............................................................................... 10 </a:t>
            </a:r>
          </a:p>
          <a:p>
            <a:pPr algn="just"/>
            <a:r>
              <a:rPr lang="en-US" sz="1200" dirty="0"/>
              <a:t>1.2.1 Application in non-EU States, countries &amp; territories ......................... 10 </a:t>
            </a:r>
          </a:p>
          <a:p>
            <a:pPr algn="just"/>
            <a:r>
              <a:rPr lang="en-GB" sz="1200" dirty="0"/>
              <a:t>1.2.2 Mutual Recognition Agreements (MRAs) ........................................... 10 </a:t>
            </a:r>
          </a:p>
          <a:p>
            <a:pPr algn="just"/>
            <a:r>
              <a:rPr lang="en-GB" sz="1200" dirty="0"/>
              <a:t>1.2.3 Agreements on Conformity Assessment and Acceptance (ACAAs) ... 11 </a:t>
            </a:r>
          </a:p>
          <a:p>
            <a:pPr algn="just"/>
            <a:r>
              <a:rPr lang="en-GB" sz="1200" dirty="0"/>
              <a:t>1.3 Placing on the market/putting into service................................................... 11 </a:t>
            </a:r>
          </a:p>
          <a:p>
            <a:pPr algn="just"/>
            <a:r>
              <a:rPr lang="en-GB" sz="1200" dirty="0"/>
              <a:t>1.3.1 Placing on the market........................................................................... 11 </a:t>
            </a:r>
          </a:p>
          <a:p>
            <a:pPr algn="just"/>
            <a:r>
              <a:rPr lang="en-GB" sz="1200" dirty="0"/>
              <a:t>1.3.2 Putting into service .............................................................................. 12 </a:t>
            </a:r>
          </a:p>
          <a:p>
            <a:pPr algn="just"/>
            <a:r>
              <a:rPr lang="en-GB" sz="1200" dirty="0"/>
              <a:t>1.3.3 Special measures regarding equipment at trade fairs, etc .................... 12 </a:t>
            </a:r>
          </a:p>
          <a:p>
            <a:pPr algn="just"/>
            <a:r>
              <a:rPr lang="en-GB" sz="1200" dirty="0"/>
              <a:t>1.4 Equipment and products .............................................................................. 12 </a:t>
            </a:r>
          </a:p>
          <a:p>
            <a:pPr algn="just"/>
            <a:r>
              <a:rPr lang="en-GB" sz="1200" dirty="0"/>
              <a:t>1.4.1 Equipment without electrical and/or electronic parts .......................... 12 </a:t>
            </a:r>
          </a:p>
          <a:p>
            <a:pPr algn="just"/>
            <a:r>
              <a:rPr lang="en-GB" sz="1200" dirty="0"/>
              <a:t>1.4.2 Explicit exclusions from the EMCD .................................................... 13 </a:t>
            </a:r>
          </a:p>
          <a:p>
            <a:pPr algn="just"/>
            <a:r>
              <a:rPr lang="en-GB" sz="1200" dirty="0"/>
              <a:t>1.4.4 Inherently benign equipment ............................................................... 15 </a:t>
            </a:r>
          </a:p>
          <a:p>
            <a:pPr algn="just"/>
            <a:r>
              <a:rPr lang="en-GB" sz="1200" dirty="0"/>
              <a:t>1.4.5 Custom built evaluation kits ................................................................ 17 </a:t>
            </a:r>
          </a:p>
          <a:p>
            <a:pPr algn="just"/>
            <a:r>
              <a:rPr lang="en-US" sz="1200" dirty="0"/>
              <a:t>1.4.6 Classification as apparatus or fixed installation................................... 18 </a:t>
            </a:r>
          </a:p>
          <a:p>
            <a:pPr algn="just"/>
            <a:r>
              <a:rPr lang="en-GB" sz="1200" dirty="0"/>
              <a:t>1.5 Defining the scope of apparatus ................................................................... 19 </a:t>
            </a:r>
          </a:p>
          <a:p>
            <a:pPr algn="just"/>
            <a:r>
              <a:rPr lang="en-US" sz="1200" dirty="0"/>
              <a:t>1.5.1 Finished appliances .............................................................................. 21 </a:t>
            </a:r>
          </a:p>
          <a:p>
            <a:pPr algn="just"/>
            <a:r>
              <a:rPr lang="en-GB" sz="1200" dirty="0"/>
              <a:t>1.5.2 Combination of finished products ........................................................ 21 </a:t>
            </a:r>
          </a:p>
          <a:p>
            <a:pPr algn="just"/>
            <a:r>
              <a:rPr lang="en-US" sz="1200" dirty="0"/>
              <a:t>1.5.3 Components/Sub-assemblies ............................................................... 22 </a:t>
            </a:r>
          </a:p>
          <a:p>
            <a:pPr algn="just"/>
            <a:r>
              <a:rPr lang="en-US" sz="1200" dirty="0"/>
              <a:t>1.5.4 Mobile installations .............................................................................. 23 </a:t>
            </a:r>
          </a:p>
          <a:p>
            <a:pPr algn="just"/>
            <a:r>
              <a:rPr lang="en-GB" sz="1200" dirty="0"/>
              <a:t>1.6 Defining the scope for fixed installations .................................................... 23 </a:t>
            </a:r>
          </a:p>
          <a:p>
            <a:pPr algn="just"/>
            <a:r>
              <a:rPr lang="en-US" sz="1200" dirty="0"/>
              <a:t>1.6.1 Fixed installations ................................................................................ 23 </a:t>
            </a:r>
          </a:p>
          <a:p>
            <a:pPr algn="just"/>
            <a:r>
              <a:rPr lang="en-GB" sz="1200" dirty="0"/>
              <a:t>1.6.2 Specific apparatus for fixed installations ............................................. 25 </a:t>
            </a:r>
          </a:p>
          <a:p>
            <a:pPr algn="just"/>
            <a:r>
              <a:rPr lang="en-GB" sz="1200" dirty="0"/>
              <a:t>1.7 Specific Case: Jammers ............................................................................... 25 </a:t>
            </a:r>
          </a:p>
          <a:p>
            <a:pPr algn="just"/>
            <a:r>
              <a:rPr lang="en-US" sz="1200" dirty="0"/>
              <a:t>2 ESSENTIAL REQUIREMENTS ........................................................................ 25 </a:t>
            </a:r>
          </a:p>
        </p:txBody>
      </p:sp>
      <p:cxnSp>
        <p:nvCxnSpPr>
          <p:cNvPr id="9" name="Łącznik prosty 8">
            <a:extLst>
              <a:ext uri="{FF2B5EF4-FFF2-40B4-BE49-F238E27FC236}">
                <a16:creationId xmlns:a16="http://schemas.microsoft.com/office/drawing/2014/main" id="{6BADA217-88EC-4738-B17A-08B17A567A31}"/>
              </a:ext>
            </a:extLst>
          </p:cNvPr>
          <p:cNvCxnSpPr/>
          <p:nvPr/>
        </p:nvCxnSpPr>
        <p:spPr>
          <a:xfrm>
            <a:off x="395536" y="4869160"/>
            <a:ext cx="331236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pole tekstowe 9">
            <a:extLst>
              <a:ext uri="{FF2B5EF4-FFF2-40B4-BE49-F238E27FC236}">
                <a16:creationId xmlns:a16="http://schemas.microsoft.com/office/drawing/2014/main" id="{DC473DF4-CCFC-4E69-AC38-C2B773BC26BA}"/>
              </a:ext>
            </a:extLst>
          </p:cNvPr>
          <p:cNvSpPr txBox="1"/>
          <p:nvPr/>
        </p:nvSpPr>
        <p:spPr>
          <a:xfrm>
            <a:off x="-16476" y="1401365"/>
            <a:ext cx="8280920" cy="369332"/>
          </a:xfrm>
          <a:prstGeom prst="rect">
            <a:avLst/>
          </a:prstGeom>
          <a:noFill/>
        </p:spPr>
        <p:txBody>
          <a:bodyPr wrap="square" rtlCol="0">
            <a:spAutoFit/>
          </a:bodyPr>
          <a:lstStyle/>
          <a:p>
            <a:r>
              <a:rPr lang="en-GB" b="1" dirty="0"/>
              <a:t>Guide for the EMCD (Directive 2014/30/EU) </a:t>
            </a:r>
            <a:r>
              <a:rPr lang="en-US" b="1" dirty="0"/>
              <a:t>March 2018 </a:t>
            </a:r>
            <a:endParaRPr lang="en-US" dirty="0"/>
          </a:p>
        </p:txBody>
      </p:sp>
    </p:spTree>
    <p:extLst>
      <p:ext uri="{BB962C8B-B14F-4D97-AF65-F5344CB8AC3E}">
        <p14:creationId xmlns:p14="http://schemas.microsoft.com/office/powerpoint/2010/main" val="556013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8">
            <a:extLst>
              <a:ext uri="{FF2B5EF4-FFF2-40B4-BE49-F238E27FC236}">
                <a16:creationId xmlns:a16="http://schemas.microsoft.com/office/drawing/2014/main" id="{16FCD930-53EB-4941-9E59-8E5372597356}"/>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8435" name="Tytuł 1">
            <a:extLst>
              <a:ext uri="{FF2B5EF4-FFF2-40B4-BE49-F238E27FC236}">
                <a16:creationId xmlns:a16="http://schemas.microsoft.com/office/drawing/2014/main" id="{031CF0C8-9899-4B0C-AD63-9EC9DE6F1EBC}"/>
              </a:ext>
            </a:extLst>
          </p:cNvPr>
          <p:cNvSpPr>
            <a:spLocks noGrp="1" noChangeArrowheads="1"/>
          </p:cNvSpPr>
          <p:nvPr>
            <p:ph type="title"/>
          </p:nvPr>
        </p:nvSpPr>
        <p:spPr>
          <a:xfrm>
            <a:off x="1259633" y="115888"/>
            <a:ext cx="7884368" cy="792162"/>
          </a:xfrm>
        </p:spPr>
        <p:txBody>
          <a:bodyPr/>
          <a:lstStyle/>
          <a:p>
            <a:r>
              <a:rPr lang="en-GB" dirty="0"/>
              <a:t>Electromagnetic compatibility (EMC)</a:t>
            </a:r>
            <a:r>
              <a:rPr lang="pl-PL" dirty="0"/>
              <a:t> </a:t>
            </a:r>
            <a:r>
              <a:rPr lang="pl-PL" altLang="pl-PL" dirty="0"/>
              <a:t>2014/30/EU</a:t>
            </a:r>
          </a:p>
        </p:txBody>
      </p:sp>
      <p:pic>
        <p:nvPicPr>
          <p:cNvPr id="3" name="Obraz 2">
            <a:extLst>
              <a:ext uri="{FF2B5EF4-FFF2-40B4-BE49-F238E27FC236}">
                <a16:creationId xmlns:a16="http://schemas.microsoft.com/office/drawing/2014/main" id="{78951585-1BA2-47CF-9EB2-45EB6A7B60F5}"/>
              </a:ext>
            </a:extLst>
          </p:cNvPr>
          <p:cNvPicPr>
            <a:picLocks noChangeAspect="1"/>
          </p:cNvPicPr>
          <p:nvPr/>
        </p:nvPicPr>
        <p:blipFill>
          <a:blip r:embed="rId3"/>
          <a:stretch>
            <a:fillRect/>
          </a:stretch>
        </p:blipFill>
        <p:spPr>
          <a:xfrm>
            <a:off x="107504" y="1484784"/>
            <a:ext cx="3929877" cy="5005748"/>
          </a:xfrm>
          <a:prstGeom prst="rect">
            <a:avLst/>
          </a:prstGeom>
        </p:spPr>
      </p:pic>
      <p:sp>
        <p:nvSpPr>
          <p:cNvPr id="4" name="pole tekstowe 3">
            <a:extLst>
              <a:ext uri="{FF2B5EF4-FFF2-40B4-BE49-F238E27FC236}">
                <a16:creationId xmlns:a16="http://schemas.microsoft.com/office/drawing/2014/main" id="{D2A6D678-8C86-4553-A5F9-88C1EB5F702C}"/>
              </a:ext>
            </a:extLst>
          </p:cNvPr>
          <p:cNvSpPr txBox="1"/>
          <p:nvPr/>
        </p:nvSpPr>
        <p:spPr>
          <a:xfrm>
            <a:off x="4021284" y="1830282"/>
            <a:ext cx="5253022" cy="4555093"/>
          </a:xfrm>
          <a:prstGeom prst="rect">
            <a:avLst/>
          </a:prstGeom>
          <a:noFill/>
        </p:spPr>
        <p:txBody>
          <a:bodyPr wrap="square" rtlCol="0">
            <a:spAutoFit/>
          </a:bodyPr>
          <a:lstStyle/>
          <a:p>
            <a:r>
              <a:rPr lang="en-GB" sz="1200" dirty="0"/>
              <a:t>The EMCD excludes the following types of equipment:</a:t>
            </a:r>
            <a:endParaRPr lang="pl-PL" sz="1200" dirty="0"/>
          </a:p>
          <a:p>
            <a:r>
              <a:rPr lang="en-US" sz="1200" dirty="0"/>
              <a:t>1.4.2.1 Radio equipment</a:t>
            </a:r>
            <a:endParaRPr lang="pl-PL" sz="1200" dirty="0"/>
          </a:p>
          <a:p>
            <a:r>
              <a:rPr lang="en-US" sz="1200" dirty="0"/>
              <a:t>1.4.2.2 Aeronautical products</a:t>
            </a:r>
            <a:endParaRPr lang="pl-PL" sz="1200" dirty="0"/>
          </a:p>
          <a:p>
            <a:r>
              <a:rPr lang="en-GB" sz="1200" dirty="0"/>
              <a:t>1.4.2.3 Radio equipment intended for use by radio amateurs</a:t>
            </a:r>
            <a:endParaRPr lang="pl-PL" sz="1200" dirty="0"/>
          </a:p>
          <a:p>
            <a:r>
              <a:rPr lang="en-GB" sz="1200" dirty="0"/>
              <a:t>1.4.3 Equipment covered by other specific Union legislation </a:t>
            </a:r>
            <a:endParaRPr lang="pl-PL" sz="1200" dirty="0"/>
          </a:p>
          <a:p>
            <a:r>
              <a:rPr lang="en-US" sz="1200" dirty="0"/>
              <a:t>1.4.4 Inherently benign equipment</a:t>
            </a:r>
            <a:r>
              <a:rPr lang="pl-PL" sz="1200" dirty="0"/>
              <a:t> (</a:t>
            </a:r>
            <a:r>
              <a:rPr lang="pl-PL" sz="1200" dirty="0" err="1"/>
              <a:t>examples</a:t>
            </a:r>
            <a:r>
              <a:rPr lang="pl-PL" sz="1200" dirty="0"/>
              <a:t>)</a:t>
            </a:r>
          </a:p>
          <a:p>
            <a:r>
              <a:rPr lang="en-GB" sz="1000" dirty="0"/>
              <a:t>– Cables and cabling19, cables accessories, considered separately; </a:t>
            </a:r>
          </a:p>
          <a:p>
            <a:r>
              <a:rPr lang="en-GB" sz="1000" dirty="0"/>
              <a:t>– Equipment containing only resistive loads without any automatic switching device; e.g. simple domestic heaters with no controls, thermostat, or fan; </a:t>
            </a:r>
          </a:p>
          <a:p>
            <a:r>
              <a:rPr lang="en-GB" sz="1000" dirty="0"/>
              <a:t>– Batteries and accumulators (without active electronic circuits); </a:t>
            </a:r>
          </a:p>
          <a:p>
            <a:r>
              <a:rPr lang="en-GB" sz="1000" dirty="0"/>
              <a:t>– Corded headphones, loudspeakers without amplification, guitar inductive sensors without active electronic parts; </a:t>
            </a:r>
          </a:p>
          <a:p>
            <a:r>
              <a:rPr lang="en-GB" sz="1000" dirty="0"/>
              <a:t>– Pocket lamps (including those containing LEDs) without active electronic circuits; </a:t>
            </a:r>
          </a:p>
          <a:p>
            <a:r>
              <a:rPr lang="en-GB" sz="1000" dirty="0"/>
              <a:t>– Induction motors without electronic circuits; </a:t>
            </a:r>
          </a:p>
          <a:p>
            <a:r>
              <a:rPr lang="en-GB" sz="1000" dirty="0"/>
              <a:t>– Quartz watches (without additional functions, e.g. radio receivers); </a:t>
            </a:r>
          </a:p>
          <a:p>
            <a:r>
              <a:rPr lang="en-GB" sz="1000" dirty="0"/>
              <a:t>– Home and building switches which do not contain any active electronic components; </a:t>
            </a:r>
          </a:p>
          <a:p>
            <a:r>
              <a:rPr lang="en-US" sz="1000" dirty="0"/>
              <a:t>– Passive antennas; </a:t>
            </a:r>
          </a:p>
          <a:p>
            <a:r>
              <a:rPr lang="en-GB" sz="1000" dirty="0"/>
              <a:t>– Electromagnetic relays without active electronic parts; </a:t>
            </a:r>
          </a:p>
          <a:p>
            <a:r>
              <a:rPr lang="en-GB" sz="1200" dirty="0"/>
              <a:t>1.4.5 Custom built evaluation kits</a:t>
            </a:r>
            <a:endParaRPr lang="pl-PL" sz="1200" dirty="0"/>
          </a:p>
          <a:p>
            <a:r>
              <a:rPr lang="en-US" sz="1200" dirty="0"/>
              <a:t>1.4.6 Classification as apparatus or fixed installation </a:t>
            </a:r>
            <a:endParaRPr lang="pl-PL" sz="1200" dirty="0"/>
          </a:p>
          <a:p>
            <a:endParaRPr lang="pl-PL" sz="1200" dirty="0"/>
          </a:p>
          <a:p>
            <a:endParaRPr lang="en-GB" dirty="0"/>
          </a:p>
          <a:p>
            <a:endParaRPr lang="pl-PL" sz="1200" dirty="0"/>
          </a:p>
          <a:p>
            <a:endParaRPr lang="en-US" sz="1200" dirty="0"/>
          </a:p>
        </p:txBody>
      </p:sp>
    </p:spTree>
    <p:extLst>
      <p:ext uri="{BB962C8B-B14F-4D97-AF65-F5344CB8AC3E}">
        <p14:creationId xmlns:p14="http://schemas.microsoft.com/office/powerpoint/2010/main" val="4026739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8">
            <a:extLst>
              <a:ext uri="{FF2B5EF4-FFF2-40B4-BE49-F238E27FC236}">
                <a16:creationId xmlns:a16="http://schemas.microsoft.com/office/drawing/2014/main" id="{16FCD930-53EB-4941-9E59-8E5372597356}"/>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8435" name="Tytuł 1">
            <a:extLst>
              <a:ext uri="{FF2B5EF4-FFF2-40B4-BE49-F238E27FC236}">
                <a16:creationId xmlns:a16="http://schemas.microsoft.com/office/drawing/2014/main" id="{031CF0C8-9899-4B0C-AD63-9EC9DE6F1EBC}"/>
              </a:ext>
            </a:extLst>
          </p:cNvPr>
          <p:cNvSpPr>
            <a:spLocks noGrp="1" noChangeArrowheads="1"/>
          </p:cNvSpPr>
          <p:nvPr>
            <p:ph type="title"/>
          </p:nvPr>
        </p:nvSpPr>
        <p:spPr>
          <a:xfrm>
            <a:off x="1259633" y="115888"/>
            <a:ext cx="7884368" cy="792162"/>
          </a:xfrm>
        </p:spPr>
        <p:txBody>
          <a:bodyPr/>
          <a:lstStyle/>
          <a:p>
            <a:r>
              <a:rPr lang="en-GB" dirty="0"/>
              <a:t>Electromagnetic compatibility (EMC)</a:t>
            </a:r>
            <a:r>
              <a:rPr lang="pl-PL" dirty="0"/>
              <a:t> </a:t>
            </a:r>
            <a:r>
              <a:rPr lang="pl-PL" altLang="pl-PL" dirty="0"/>
              <a:t>2014/30/EU</a:t>
            </a:r>
          </a:p>
        </p:txBody>
      </p:sp>
      <p:pic>
        <p:nvPicPr>
          <p:cNvPr id="2" name="Obraz 1">
            <a:extLst>
              <a:ext uri="{FF2B5EF4-FFF2-40B4-BE49-F238E27FC236}">
                <a16:creationId xmlns:a16="http://schemas.microsoft.com/office/drawing/2014/main" id="{9F608412-5E62-47E7-853D-B1D29D00482A}"/>
              </a:ext>
            </a:extLst>
          </p:cNvPr>
          <p:cNvPicPr>
            <a:picLocks noChangeAspect="1"/>
          </p:cNvPicPr>
          <p:nvPr/>
        </p:nvPicPr>
        <p:blipFill>
          <a:blip r:embed="rId3"/>
          <a:stretch>
            <a:fillRect/>
          </a:stretch>
        </p:blipFill>
        <p:spPr>
          <a:xfrm>
            <a:off x="1043608" y="1482400"/>
            <a:ext cx="7056784" cy="5151763"/>
          </a:xfrm>
          <a:prstGeom prst="rect">
            <a:avLst/>
          </a:prstGeom>
        </p:spPr>
      </p:pic>
    </p:spTree>
    <p:extLst>
      <p:ext uri="{BB962C8B-B14F-4D97-AF65-F5344CB8AC3E}">
        <p14:creationId xmlns:p14="http://schemas.microsoft.com/office/powerpoint/2010/main" val="1520387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8">
            <a:extLst>
              <a:ext uri="{FF2B5EF4-FFF2-40B4-BE49-F238E27FC236}">
                <a16:creationId xmlns:a16="http://schemas.microsoft.com/office/drawing/2014/main" id="{16FCD930-53EB-4941-9E59-8E5372597356}"/>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8435" name="Tytuł 1">
            <a:extLst>
              <a:ext uri="{FF2B5EF4-FFF2-40B4-BE49-F238E27FC236}">
                <a16:creationId xmlns:a16="http://schemas.microsoft.com/office/drawing/2014/main" id="{031CF0C8-9899-4B0C-AD63-9EC9DE6F1EBC}"/>
              </a:ext>
            </a:extLst>
          </p:cNvPr>
          <p:cNvSpPr>
            <a:spLocks noGrp="1" noChangeArrowheads="1"/>
          </p:cNvSpPr>
          <p:nvPr>
            <p:ph type="title"/>
          </p:nvPr>
        </p:nvSpPr>
        <p:spPr>
          <a:xfrm>
            <a:off x="1259633" y="115888"/>
            <a:ext cx="7884368" cy="792162"/>
          </a:xfrm>
        </p:spPr>
        <p:txBody>
          <a:bodyPr/>
          <a:lstStyle/>
          <a:p>
            <a:r>
              <a:rPr lang="en-GB" dirty="0"/>
              <a:t>Electromagnetic compatibility (EMC)</a:t>
            </a:r>
            <a:r>
              <a:rPr lang="pl-PL" dirty="0"/>
              <a:t> </a:t>
            </a:r>
            <a:r>
              <a:rPr lang="pl-PL" altLang="pl-PL" dirty="0"/>
              <a:t>2014/30/EU</a:t>
            </a:r>
          </a:p>
        </p:txBody>
      </p:sp>
      <p:pic>
        <p:nvPicPr>
          <p:cNvPr id="2" name="Obraz 1">
            <a:extLst>
              <a:ext uri="{FF2B5EF4-FFF2-40B4-BE49-F238E27FC236}">
                <a16:creationId xmlns:a16="http://schemas.microsoft.com/office/drawing/2014/main" id="{BFA8C420-2DCD-4291-90E1-D574A20AC2F3}"/>
              </a:ext>
            </a:extLst>
          </p:cNvPr>
          <p:cNvPicPr>
            <a:picLocks noChangeAspect="1"/>
          </p:cNvPicPr>
          <p:nvPr/>
        </p:nvPicPr>
        <p:blipFill>
          <a:blip r:embed="rId3"/>
          <a:stretch>
            <a:fillRect/>
          </a:stretch>
        </p:blipFill>
        <p:spPr>
          <a:xfrm>
            <a:off x="755576" y="1447099"/>
            <a:ext cx="7482129" cy="5187064"/>
          </a:xfrm>
          <a:prstGeom prst="rect">
            <a:avLst/>
          </a:prstGeom>
        </p:spPr>
      </p:pic>
    </p:spTree>
    <p:extLst>
      <p:ext uri="{BB962C8B-B14F-4D97-AF65-F5344CB8AC3E}">
        <p14:creationId xmlns:p14="http://schemas.microsoft.com/office/powerpoint/2010/main" val="2775989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8">
            <a:extLst>
              <a:ext uri="{FF2B5EF4-FFF2-40B4-BE49-F238E27FC236}">
                <a16:creationId xmlns:a16="http://schemas.microsoft.com/office/drawing/2014/main" id="{16FCD930-53EB-4941-9E59-8E5372597356}"/>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8435" name="Tytuł 1">
            <a:extLst>
              <a:ext uri="{FF2B5EF4-FFF2-40B4-BE49-F238E27FC236}">
                <a16:creationId xmlns:a16="http://schemas.microsoft.com/office/drawing/2014/main" id="{031CF0C8-9899-4B0C-AD63-9EC9DE6F1EBC}"/>
              </a:ext>
            </a:extLst>
          </p:cNvPr>
          <p:cNvSpPr>
            <a:spLocks noGrp="1" noChangeArrowheads="1"/>
          </p:cNvSpPr>
          <p:nvPr>
            <p:ph type="title"/>
          </p:nvPr>
        </p:nvSpPr>
        <p:spPr>
          <a:xfrm>
            <a:off x="1259633" y="115888"/>
            <a:ext cx="7884368" cy="792162"/>
          </a:xfrm>
        </p:spPr>
        <p:txBody>
          <a:bodyPr/>
          <a:lstStyle/>
          <a:p>
            <a:r>
              <a:rPr lang="en-GB" dirty="0"/>
              <a:t>Electromagnetic compatibility (EMC)</a:t>
            </a:r>
            <a:r>
              <a:rPr lang="pl-PL" dirty="0"/>
              <a:t> </a:t>
            </a:r>
            <a:r>
              <a:rPr lang="pl-PL" altLang="pl-PL" dirty="0"/>
              <a:t>2014/30/EU</a:t>
            </a:r>
          </a:p>
        </p:txBody>
      </p:sp>
      <p:pic>
        <p:nvPicPr>
          <p:cNvPr id="2" name="Obraz 1">
            <a:extLst>
              <a:ext uri="{FF2B5EF4-FFF2-40B4-BE49-F238E27FC236}">
                <a16:creationId xmlns:a16="http://schemas.microsoft.com/office/drawing/2014/main" id="{690DEF18-CF47-41DA-8F84-35576C93B9F4}"/>
              </a:ext>
            </a:extLst>
          </p:cNvPr>
          <p:cNvPicPr>
            <a:picLocks noChangeAspect="1"/>
          </p:cNvPicPr>
          <p:nvPr/>
        </p:nvPicPr>
        <p:blipFill>
          <a:blip r:embed="rId3"/>
          <a:stretch>
            <a:fillRect/>
          </a:stretch>
        </p:blipFill>
        <p:spPr>
          <a:xfrm>
            <a:off x="611560" y="1628799"/>
            <a:ext cx="7999612" cy="4655747"/>
          </a:xfrm>
          <a:prstGeom prst="rect">
            <a:avLst/>
          </a:prstGeom>
        </p:spPr>
      </p:pic>
    </p:spTree>
    <p:extLst>
      <p:ext uri="{BB962C8B-B14F-4D97-AF65-F5344CB8AC3E}">
        <p14:creationId xmlns:p14="http://schemas.microsoft.com/office/powerpoint/2010/main" val="3981338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8">
            <a:extLst>
              <a:ext uri="{FF2B5EF4-FFF2-40B4-BE49-F238E27FC236}">
                <a16:creationId xmlns:a16="http://schemas.microsoft.com/office/drawing/2014/main" id="{16FCD930-53EB-4941-9E59-8E5372597356}"/>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8435" name="Tytuł 1">
            <a:extLst>
              <a:ext uri="{FF2B5EF4-FFF2-40B4-BE49-F238E27FC236}">
                <a16:creationId xmlns:a16="http://schemas.microsoft.com/office/drawing/2014/main" id="{031CF0C8-9899-4B0C-AD63-9EC9DE6F1EBC}"/>
              </a:ext>
            </a:extLst>
          </p:cNvPr>
          <p:cNvSpPr>
            <a:spLocks noGrp="1" noChangeArrowheads="1"/>
          </p:cNvSpPr>
          <p:nvPr>
            <p:ph type="title"/>
          </p:nvPr>
        </p:nvSpPr>
        <p:spPr>
          <a:xfrm>
            <a:off x="1259633" y="115888"/>
            <a:ext cx="7884368" cy="792162"/>
          </a:xfrm>
        </p:spPr>
        <p:txBody>
          <a:bodyPr/>
          <a:lstStyle/>
          <a:p>
            <a:r>
              <a:rPr lang="en-GB" dirty="0"/>
              <a:t>Electromagnetic compatibility (EMC)</a:t>
            </a:r>
            <a:r>
              <a:rPr lang="pl-PL" dirty="0"/>
              <a:t> </a:t>
            </a:r>
            <a:r>
              <a:rPr lang="pl-PL" altLang="pl-PL" dirty="0"/>
              <a:t>2014/30/EU</a:t>
            </a:r>
          </a:p>
        </p:txBody>
      </p:sp>
      <p:pic>
        <p:nvPicPr>
          <p:cNvPr id="2" name="Obraz 1">
            <a:extLst>
              <a:ext uri="{FF2B5EF4-FFF2-40B4-BE49-F238E27FC236}">
                <a16:creationId xmlns:a16="http://schemas.microsoft.com/office/drawing/2014/main" id="{411F16A6-1BA8-4CCA-A4F3-FEF83CA9B76C}"/>
              </a:ext>
            </a:extLst>
          </p:cNvPr>
          <p:cNvPicPr>
            <a:picLocks noChangeAspect="1"/>
          </p:cNvPicPr>
          <p:nvPr/>
        </p:nvPicPr>
        <p:blipFill>
          <a:blip r:embed="rId3"/>
          <a:stretch>
            <a:fillRect/>
          </a:stretch>
        </p:blipFill>
        <p:spPr>
          <a:xfrm>
            <a:off x="4721236" y="603792"/>
            <a:ext cx="4413649" cy="6030372"/>
          </a:xfrm>
          <a:prstGeom prst="rect">
            <a:avLst/>
          </a:prstGeom>
        </p:spPr>
      </p:pic>
      <p:pic>
        <p:nvPicPr>
          <p:cNvPr id="29698" name="Picture 2" descr="Znalezione obrazy dla zapytania EMC directive 2014/30/">
            <a:extLst>
              <a:ext uri="{FF2B5EF4-FFF2-40B4-BE49-F238E27FC236}">
                <a16:creationId xmlns:a16="http://schemas.microsoft.com/office/drawing/2014/main" id="{66F891F5-F425-45CD-AC1D-AF69DECE27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006650"/>
            <a:ext cx="4413649" cy="3530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316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8">
            <a:extLst>
              <a:ext uri="{FF2B5EF4-FFF2-40B4-BE49-F238E27FC236}">
                <a16:creationId xmlns:a16="http://schemas.microsoft.com/office/drawing/2014/main" id="{16FCD930-53EB-4941-9E59-8E5372597356}"/>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8435" name="Tytuł 1">
            <a:extLst>
              <a:ext uri="{FF2B5EF4-FFF2-40B4-BE49-F238E27FC236}">
                <a16:creationId xmlns:a16="http://schemas.microsoft.com/office/drawing/2014/main" id="{031CF0C8-9899-4B0C-AD63-9EC9DE6F1EBC}"/>
              </a:ext>
            </a:extLst>
          </p:cNvPr>
          <p:cNvSpPr>
            <a:spLocks noGrp="1" noChangeArrowheads="1"/>
          </p:cNvSpPr>
          <p:nvPr>
            <p:ph type="title"/>
          </p:nvPr>
        </p:nvSpPr>
        <p:spPr>
          <a:xfrm>
            <a:off x="1259633" y="115888"/>
            <a:ext cx="7884368" cy="792162"/>
          </a:xfrm>
        </p:spPr>
        <p:txBody>
          <a:bodyPr/>
          <a:lstStyle/>
          <a:p>
            <a:r>
              <a:rPr lang="en-GB" dirty="0"/>
              <a:t>Electromagnetic compatibility (EMC)</a:t>
            </a:r>
            <a:r>
              <a:rPr lang="pl-PL" dirty="0"/>
              <a:t> </a:t>
            </a:r>
            <a:r>
              <a:rPr lang="pl-PL" altLang="pl-PL" dirty="0"/>
              <a:t>2014/30/EU</a:t>
            </a:r>
          </a:p>
        </p:txBody>
      </p:sp>
      <p:sp>
        <p:nvSpPr>
          <p:cNvPr id="2" name="pole tekstowe 1">
            <a:extLst>
              <a:ext uri="{FF2B5EF4-FFF2-40B4-BE49-F238E27FC236}">
                <a16:creationId xmlns:a16="http://schemas.microsoft.com/office/drawing/2014/main" id="{02FCCF39-018D-4177-8D1F-FCE3D11375ED}"/>
              </a:ext>
            </a:extLst>
          </p:cNvPr>
          <p:cNvSpPr txBox="1"/>
          <p:nvPr/>
        </p:nvSpPr>
        <p:spPr>
          <a:xfrm>
            <a:off x="179513" y="2039362"/>
            <a:ext cx="8712968" cy="523220"/>
          </a:xfrm>
          <a:prstGeom prst="rect">
            <a:avLst/>
          </a:prstGeom>
          <a:noFill/>
        </p:spPr>
        <p:txBody>
          <a:bodyPr wrap="square" rtlCol="0">
            <a:spAutoFit/>
          </a:bodyPr>
          <a:lstStyle/>
          <a:p>
            <a:r>
              <a:rPr lang="en-US" sz="1400" dirty="0">
                <a:hlinkClick r:id="rId3"/>
              </a:rPr>
              <a:t>https://ec.europa.eu/growth/single-market/european-standards/harmonised-standards/electromagnetic-compatibility_en</a:t>
            </a:r>
            <a:r>
              <a:rPr lang="pl-PL" sz="1400" dirty="0"/>
              <a:t>   dostęp 28.03.2018</a:t>
            </a:r>
            <a:endParaRPr lang="en-US" sz="1400" dirty="0"/>
          </a:p>
        </p:txBody>
      </p:sp>
      <p:sp>
        <p:nvSpPr>
          <p:cNvPr id="3" name="pole tekstowe 2">
            <a:extLst>
              <a:ext uri="{FF2B5EF4-FFF2-40B4-BE49-F238E27FC236}">
                <a16:creationId xmlns:a16="http://schemas.microsoft.com/office/drawing/2014/main" id="{0F2AED18-53D3-473D-A951-3E44D4847232}"/>
              </a:ext>
            </a:extLst>
          </p:cNvPr>
          <p:cNvSpPr txBox="1"/>
          <p:nvPr/>
        </p:nvSpPr>
        <p:spPr>
          <a:xfrm>
            <a:off x="179513" y="1556792"/>
            <a:ext cx="3703386" cy="369332"/>
          </a:xfrm>
          <a:prstGeom prst="rect">
            <a:avLst/>
          </a:prstGeom>
          <a:noFill/>
        </p:spPr>
        <p:txBody>
          <a:bodyPr wrap="none" rtlCol="0">
            <a:spAutoFit/>
          </a:bodyPr>
          <a:lstStyle/>
          <a:p>
            <a:r>
              <a:rPr lang="pl-PL" dirty="0"/>
              <a:t>Lista norm zharmonizowanych</a:t>
            </a:r>
            <a:endParaRPr lang="en-US" dirty="0"/>
          </a:p>
        </p:txBody>
      </p:sp>
      <p:pic>
        <p:nvPicPr>
          <p:cNvPr id="4" name="Obraz 3">
            <a:extLst>
              <a:ext uri="{FF2B5EF4-FFF2-40B4-BE49-F238E27FC236}">
                <a16:creationId xmlns:a16="http://schemas.microsoft.com/office/drawing/2014/main" id="{B559A04A-14DA-41EC-87E6-AB53210551A4}"/>
              </a:ext>
            </a:extLst>
          </p:cNvPr>
          <p:cNvPicPr>
            <a:picLocks noChangeAspect="1"/>
          </p:cNvPicPr>
          <p:nvPr/>
        </p:nvPicPr>
        <p:blipFill>
          <a:blip r:embed="rId4"/>
          <a:stretch>
            <a:fillRect/>
          </a:stretch>
        </p:blipFill>
        <p:spPr>
          <a:xfrm>
            <a:off x="371475" y="2604210"/>
            <a:ext cx="6260182" cy="3737529"/>
          </a:xfrm>
          <a:prstGeom prst="rect">
            <a:avLst/>
          </a:prstGeom>
        </p:spPr>
      </p:pic>
      <p:sp>
        <p:nvSpPr>
          <p:cNvPr id="5" name="pole tekstowe 4">
            <a:extLst>
              <a:ext uri="{FF2B5EF4-FFF2-40B4-BE49-F238E27FC236}">
                <a16:creationId xmlns:a16="http://schemas.microsoft.com/office/drawing/2014/main" id="{D492A627-3599-4CFD-9377-C59CE541DCA7}"/>
              </a:ext>
            </a:extLst>
          </p:cNvPr>
          <p:cNvSpPr txBox="1"/>
          <p:nvPr/>
        </p:nvSpPr>
        <p:spPr>
          <a:xfrm>
            <a:off x="7236296" y="3356992"/>
            <a:ext cx="1800200" cy="369332"/>
          </a:xfrm>
          <a:prstGeom prst="rect">
            <a:avLst/>
          </a:prstGeom>
          <a:noFill/>
        </p:spPr>
        <p:txBody>
          <a:bodyPr wrap="square" rtlCol="0">
            <a:spAutoFit/>
          </a:bodyPr>
          <a:lstStyle/>
          <a:p>
            <a:r>
              <a:rPr lang="pl-PL" dirty="0"/>
              <a:t>~30 stron</a:t>
            </a:r>
            <a:endParaRPr lang="en-US" dirty="0"/>
          </a:p>
        </p:txBody>
      </p:sp>
    </p:spTree>
    <p:extLst>
      <p:ext uri="{BB962C8B-B14F-4D97-AF65-F5344CB8AC3E}">
        <p14:creationId xmlns:p14="http://schemas.microsoft.com/office/powerpoint/2010/main" val="4059508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rostokąt 8">
            <a:extLst>
              <a:ext uri="{FF2B5EF4-FFF2-40B4-BE49-F238E27FC236}">
                <a16:creationId xmlns:a16="http://schemas.microsoft.com/office/drawing/2014/main" id="{C8624731-340A-444F-A618-E103C901AF31}"/>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22531" name="Tytuł 1">
            <a:extLst>
              <a:ext uri="{FF2B5EF4-FFF2-40B4-BE49-F238E27FC236}">
                <a16:creationId xmlns:a16="http://schemas.microsoft.com/office/drawing/2014/main" id="{A0B5FCCD-880B-49B4-8D70-B75BAAF1BF10}"/>
              </a:ext>
            </a:extLst>
          </p:cNvPr>
          <p:cNvSpPr>
            <a:spLocks noGrp="1" noChangeArrowheads="1"/>
          </p:cNvSpPr>
          <p:nvPr>
            <p:ph type="title" idx="4294967295"/>
          </p:nvPr>
        </p:nvSpPr>
        <p:spPr>
          <a:xfrm>
            <a:off x="1331913" y="115888"/>
            <a:ext cx="7704137" cy="792162"/>
          </a:xfrm>
        </p:spPr>
        <p:txBody>
          <a:bodyPr/>
          <a:lstStyle/>
          <a:p>
            <a:r>
              <a:rPr lang="pl-PL" altLang="pl-PL"/>
              <a:t>Przykłady</a:t>
            </a:r>
          </a:p>
        </p:txBody>
      </p:sp>
      <p:pic>
        <p:nvPicPr>
          <p:cNvPr id="22532" name="Picture 6" descr="http://ecx.images-amazon.com/images/I/415aZDQVNVL._SX385_.jpg">
            <a:extLst>
              <a:ext uri="{FF2B5EF4-FFF2-40B4-BE49-F238E27FC236}">
                <a16:creationId xmlns:a16="http://schemas.microsoft.com/office/drawing/2014/main" id="{941A04BF-6F59-4809-A292-BB0AA4376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266950"/>
            <a:ext cx="236220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7">
            <a:extLst>
              <a:ext uri="{FF2B5EF4-FFF2-40B4-BE49-F238E27FC236}">
                <a16:creationId xmlns:a16="http://schemas.microsoft.com/office/drawing/2014/main" id="{117E87D1-0A24-40A0-9180-F90F2D1E23E6}"/>
              </a:ext>
            </a:extLst>
          </p:cNvPr>
          <p:cNvSpPr txBox="1">
            <a:spLocks noChangeArrowheads="1"/>
          </p:cNvSpPr>
          <p:nvPr/>
        </p:nvSpPr>
        <p:spPr bwMode="auto">
          <a:xfrm>
            <a:off x="4343400" y="1676400"/>
            <a:ext cx="35956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600"/>
              <a:t>Wprowadzone na rynek m.in. WE</a:t>
            </a:r>
          </a:p>
        </p:txBody>
      </p:sp>
      <p:sp>
        <p:nvSpPr>
          <p:cNvPr id="22534" name="Rectangle 8">
            <a:hlinkClick r:id="rId4"/>
            <a:extLst>
              <a:ext uri="{FF2B5EF4-FFF2-40B4-BE49-F238E27FC236}">
                <a16:creationId xmlns:a16="http://schemas.microsoft.com/office/drawing/2014/main" id="{C6078A7F-6930-4E39-821B-F563B636DA83}"/>
              </a:ext>
            </a:extLst>
          </p:cNvPr>
          <p:cNvSpPr>
            <a:spLocks noChangeArrowheads="1"/>
          </p:cNvSpPr>
          <p:nvPr/>
        </p:nvSpPr>
        <p:spPr bwMode="auto">
          <a:xfrm>
            <a:off x="5597525" y="4868863"/>
            <a:ext cx="2667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pl-PL" altLang="pl-PL" sz="1600">
                <a:hlinkClick r:id="rId5" action="ppaction://hlinkfile"/>
              </a:rPr>
              <a:t>Badanie</a:t>
            </a:r>
            <a:r>
              <a:rPr lang="pl-PL" altLang="pl-PL" sz="1600"/>
              <a:t> EN 60950</a:t>
            </a:r>
          </a:p>
        </p:txBody>
      </p:sp>
      <p:sp>
        <p:nvSpPr>
          <p:cNvPr id="22535" name="Text Box 13">
            <a:extLst>
              <a:ext uri="{FF2B5EF4-FFF2-40B4-BE49-F238E27FC236}">
                <a16:creationId xmlns:a16="http://schemas.microsoft.com/office/drawing/2014/main" id="{AB5BDA73-AA37-47ED-BB54-66474C96AA4F}"/>
              </a:ext>
            </a:extLst>
          </p:cNvPr>
          <p:cNvSpPr txBox="1">
            <a:spLocks noChangeArrowheads="1"/>
          </p:cNvSpPr>
          <p:nvPr/>
        </p:nvSpPr>
        <p:spPr bwMode="auto">
          <a:xfrm>
            <a:off x="5340350" y="2324100"/>
            <a:ext cx="1357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600"/>
              <a:t>Router wi fi</a:t>
            </a:r>
          </a:p>
        </p:txBody>
      </p:sp>
      <p:sp>
        <p:nvSpPr>
          <p:cNvPr id="22536" name="Rectangle 15">
            <a:hlinkClick r:id="rId6"/>
            <a:extLst>
              <a:ext uri="{FF2B5EF4-FFF2-40B4-BE49-F238E27FC236}">
                <a16:creationId xmlns:a16="http://schemas.microsoft.com/office/drawing/2014/main" id="{4E3520A7-6DD6-4916-A296-999D0A1C50B4}"/>
              </a:ext>
            </a:extLst>
          </p:cNvPr>
          <p:cNvSpPr>
            <a:spLocks noChangeArrowheads="1"/>
          </p:cNvSpPr>
          <p:nvPr/>
        </p:nvSpPr>
        <p:spPr bwMode="auto">
          <a:xfrm>
            <a:off x="793750" y="5662613"/>
            <a:ext cx="2667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pl-PL" altLang="pl-PL" sz="1600"/>
              <a:t>Badanie EN </a:t>
            </a:r>
            <a:r>
              <a:rPr lang="pl-PL" altLang="pl-PL" sz="1600">
                <a:hlinkClick r:id="rId7" action="ppaction://hlinkfile"/>
              </a:rPr>
              <a:t>60950</a:t>
            </a:r>
            <a:endParaRPr lang="pl-PL" altLang="pl-PL" sz="1600"/>
          </a:p>
        </p:txBody>
      </p:sp>
      <p:pic>
        <p:nvPicPr>
          <p:cNvPr id="22537" name="Picture 22" descr="Znalezione obrazy dla zapytania SY-400A power supply">
            <a:extLst>
              <a:ext uri="{FF2B5EF4-FFF2-40B4-BE49-F238E27FC236}">
                <a16:creationId xmlns:a16="http://schemas.microsoft.com/office/drawing/2014/main" id="{31E97E31-3D93-410E-89F8-CCDF8A774D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2201863"/>
            <a:ext cx="30988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rostokąt 8">
            <a:extLst>
              <a:ext uri="{FF2B5EF4-FFF2-40B4-BE49-F238E27FC236}">
                <a16:creationId xmlns:a16="http://schemas.microsoft.com/office/drawing/2014/main" id="{B44B2728-B48F-4091-AF2E-80FBD829C429}"/>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24579" name="Tytuł 1">
            <a:extLst>
              <a:ext uri="{FF2B5EF4-FFF2-40B4-BE49-F238E27FC236}">
                <a16:creationId xmlns:a16="http://schemas.microsoft.com/office/drawing/2014/main" id="{C400E219-2795-48A0-85E2-910B4B95EF89}"/>
              </a:ext>
            </a:extLst>
          </p:cNvPr>
          <p:cNvSpPr>
            <a:spLocks noGrp="1" noChangeArrowheads="1"/>
          </p:cNvSpPr>
          <p:nvPr>
            <p:ph type="title" idx="4294967295"/>
          </p:nvPr>
        </p:nvSpPr>
        <p:spPr>
          <a:xfrm>
            <a:off x="1331913" y="115888"/>
            <a:ext cx="7704137" cy="792162"/>
          </a:xfrm>
        </p:spPr>
        <p:txBody>
          <a:bodyPr/>
          <a:lstStyle/>
          <a:p>
            <a:r>
              <a:rPr lang="pl-PL" altLang="pl-PL"/>
              <a:t>Przykład szablonu deklaracji CE</a:t>
            </a:r>
            <a:br>
              <a:rPr lang="pl-PL" altLang="pl-PL"/>
            </a:br>
            <a:r>
              <a:rPr lang="pl-PL" altLang="pl-PL" sz="1400"/>
              <a:t>za witryną </a:t>
            </a:r>
            <a:r>
              <a:rPr lang="pl-PL" altLang="pl-PL" sz="1400">
                <a:hlinkClick r:id="rId4"/>
              </a:rPr>
              <a:t>http://www.oznaczenie-ce.pl/</a:t>
            </a:r>
            <a:r>
              <a:rPr lang="pl-PL" altLang="pl-PL" sz="1400"/>
              <a:t> </a:t>
            </a:r>
          </a:p>
        </p:txBody>
      </p:sp>
      <p:graphicFrame>
        <p:nvGraphicFramePr>
          <p:cNvPr id="24580" name="Object 8">
            <a:extLst>
              <a:ext uri="{FF2B5EF4-FFF2-40B4-BE49-F238E27FC236}">
                <a16:creationId xmlns:a16="http://schemas.microsoft.com/office/drawing/2014/main" id="{00A2820E-32AA-4200-B37B-EEE6F0AE34A7}"/>
              </a:ext>
            </a:extLst>
          </p:cNvPr>
          <p:cNvGraphicFramePr>
            <a:graphicFrameLocks noChangeAspect="1"/>
          </p:cNvGraphicFramePr>
          <p:nvPr/>
        </p:nvGraphicFramePr>
        <p:xfrm>
          <a:off x="0" y="1447800"/>
          <a:ext cx="4114800" cy="5181600"/>
        </p:xfrm>
        <a:graphic>
          <a:graphicData uri="http://schemas.openxmlformats.org/presentationml/2006/ole">
            <mc:AlternateContent xmlns:mc="http://schemas.openxmlformats.org/markup-compatibility/2006">
              <mc:Choice xmlns:v="urn:schemas-microsoft-com:vml" Requires="v">
                <p:oleObj spid="_x0000_s24618" name="Obraz - mapa bitowa" r:id="rId5" imgW="4704762" imgH="5923810" progId="Paint.Picture">
                  <p:embed/>
                </p:oleObj>
              </mc:Choice>
              <mc:Fallback>
                <p:oleObj name="Obraz - mapa bitowa" r:id="rId5" imgW="4704762" imgH="5923810" progId="Paint.Picture">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7800"/>
                        <a:ext cx="4114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81" name="Object 9">
            <a:extLst>
              <a:ext uri="{FF2B5EF4-FFF2-40B4-BE49-F238E27FC236}">
                <a16:creationId xmlns:a16="http://schemas.microsoft.com/office/drawing/2014/main" id="{53384790-8D5D-492D-8607-28747E02182B}"/>
              </a:ext>
            </a:extLst>
          </p:cNvPr>
          <p:cNvGraphicFramePr>
            <a:graphicFrameLocks noChangeAspect="1"/>
          </p:cNvGraphicFramePr>
          <p:nvPr/>
        </p:nvGraphicFramePr>
        <p:xfrm>
          <a:off x="4343400" y="1524000"/>
          <a:ext cx="4518025" cy="5048250"/>
        </p:xfrm>
        <a:graphic>
          <a:graphicData uri="http://schemas.openxmlformats.org/presentationml/2006/ole">
            <mc:AlternateContent xmlns:mc="http://schemas.openxmlformats.org/markup-compatibility/2006">
              <mc:Choice xmlns:v="urn:schemas-microsoft-com:vml" Requires="v">
                <p:oleObj spid="_x0000_s24619" name="Obraz - mapa bitowa" r:id="rId7" imgW="5266667" imgH="5885714" progId="Paint.Picture">
                  <p:embed/>
                </p:oleObj>
              </mc:Choice>
              <mc:Fallback>
                <p:oleObj name="Obraz - mapa bitowa" r:id="rId7" imgW="5266667" imgH="5885714" progId="Paint.Picture">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524000"/>
                        <a:ext cx="4518025"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rostokąt 8">
            <a:extLst>
              <a:ext uri="{FF2B5EF4-FFF2-40B4-BE49-F238E27FC236}">
                <a16:creationId xmlns:a16="http://schemas.microsoft.com/office/drawing/2014/main" id="{4F241EBD-7D21-4ECD-89DE-49CF5B89A0AD}"/>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0243" name="Tytuł 1">
            <a:extLst>
              <a:ext uri="{FF2B5EF4-FFF2-40B4-BE49-F238E27FC236}">
                <a16:creationId xmlns:a16="http://schemas.microsoft.com/office/drawing/2014/main" id="{5679BDFE-5A3B-473A-8B61-A7D1A0A3C253}"/>
              </a:ext>
            </a:extLst>
          </p:cNvPr>
          <p:cNvSpPr>
            <a:spLocks noGrp="1" noChangeArrowheads="1"/>
          </p:cNvSpPr>
          <p:nvPr>
            <p:ph type="title"/>
          </p:nvPr>
        </p:nvSpPr>
        <p:spPr>
          <a:xfrm>
            <a:off x="1331913" y="115888"/>
            <a:ext cx="7704137" cy="792162"/>
          </a:xfrm>
        </p:spPr>
        <p:txBody>
          <a:bodyPr/>
          <a:lstStyle/>
          <a:p>
            <a:r>
              <a:rPr lang="pl-PL" altLang="pl-PL"/>
              <a:t>Radio Equipment Directive 2014/53/EU</a:t>
            </a:r>
          </a:p>
        </p:txBody>
      </p:sp>
      <p:pic>
        <p:nvPicPr>
          <p:cNvPr id="10244" name="Obraz 1">
            <a:extLst>
              <a:ext uri="{FF2B5EF4-FFF2-40B4-BE49-F238E27FC236}">
                <a16:creationId xmlns:a16="http://schemas.microsoft.com/office/drawing/2014/main" id="{2B7878E2-8AB2-4F09-8294-32ABD0A16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50" y="1423988"/>
            <a:ext cx="8208963" cy="520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pole tekstowe 2">
            <a:extLst>
              <a:ext uri="{FF2B5EF4-FFF2-40B4-BE49-F238E27FC236}">
                <a16:creationId xmlns:a16="http://schemas.microsoft.com/office/drawing/2014/main" id="{DD353AC3-B842-4AE8-9093-3D8CAC65482F}"/>
              </a:ext>
            </a:extLst>
          </p:cNvPr>
          <p:cNvSpPr txBox="1">
            <a:spLocks noChangeArrowheads="1"/>
          </p:cNvSpPr>
          <p:nvPr/>
        </p:nvSpPr>
        <p:spPr bwMode="auto">
          <a:xfrm>
            <a:off x="179388" y="1557338"/>
            <a:ext cx="1944687" cy="8302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a:spcBef>
                <a:spcPct val="0"/>
              </a:spcBef>
              <a:buFontTx/>
              <a:buNone/>
            </a:pPr>
            <a:r>
              <a:rPr lang="pl-PL" altLang="en-US" sz="1200"/>
              <a:t>Harmonogram  wprowadzania nowych dyrektyw EMC,LVD i „radiowych”</a:t>
            </a:r>
          </a:p>
        </p:txBody>
      </p:sp>
      <p:sp>
        <p:nvSpPr>
          <p:cNvPr id="2" name="pole tekstowe 1">
            <a:extLst>
              <a:ext uri="{FF2B5EF4-FFF2-40B4-BE49-F238E27FC236}">
                <a16:creationId xmlns:a16="http://schemas.microsoft.com/office/drawing/2014/main" id="{E75A7D1E-3C43-4133-B3C1-6A58D84E32CB}"/>
              </a:ext>
            </a:extLst>
          </p:cNvPr>
          <p:cNvSpPr txBox="1"/>
          <p:nvPr/>
        </p:nvSpPr>
        <p:spPr>
          <a:xfrm>
            <a:off x="27138" y="6263153"/>
            <a:ext cx="4660443" cy="276999"/>
          </a:xfrm>
          <a:prstGeom prst="rect">
            <a:avLst/>
          </a:prstGeom>
          <a:solidFill>
            <a:srgbClr val="FFC000"/>
          </a:solidFill>
        </p:spPr>
        <p:txBody>
          <a:bodyPr wrap="none" rtlCol="0">
            <a:spAutoFit/>
          </a:bodyPr>
          <a:lstStyle/>
          <a:p>
            <a:r>
              <a:rPr lang="en-US" sz="1200" dirty="0"/>
              <a:t>http://www.newapproach.org/Directives/DirectiveList.asp</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rostokąt 8">
            <a:extLst>
              <a:ext uri="{FF2B5EF4-FFF2-40B4-BE49-F238E27FC236}">
                <a16:creationId xmlns:a16="http://schemas.microsoft.com/office/drawing/2014/main" id="{EF6250F3-C9CE-48D0-A405-B9766AB173E7}"/>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26627" name="Tytuł 1">
            <a:extLst>
              <a:ext uri="{FF2B5EF4-FFF2-40B4-BE49-F238E27FC236}">
                <a16:creationId xmlns:a16="http://schemas.microsoft.com/office/drawing/2014/main" id="{2E93364C-1BEC-4260-BCE7-CCFCD6B4525D}"/>
              </a:ext>
            </a:extLst>
          </p:cNvPr>
          <p:cNvSpPr>
            <a:spLocks noGrp="1" noChangeArrowheads="1"/>
          </p:cNvSpPr>
          <p:nvPr>
            <p:ph type="title" idx="4294967295"/>
          </p:nvPr>
        </p:nvSpPr>
        <p:spPr>
          <a:xfrm>
            <a:off x="1331913" y="115888"/>
            <a:ext cx="7704137" cy="792162"/>
          </a:xfrm>
        </p:spPr>
        <p:txBody>
          <a:bodyPr/>
          <a:lstStyle/>
          <a:p>
            <a:r>
              <a:rPr lang="pl-PL" altLang="pl-PL"/>
              <a:t>Przykład </a:t>
            </a:r>
            <a:br>
              <a:rPr lang="pl-PL" altLang="pl-PL"/>
            </a:br>
            <a:r>
              <a:rPr lang="pl-PL" altLang="pl-PL"/>
              <a:t>deklaracji CE</a:t>
            </a:r>
            <a:r>
              <a:rPr lang="pl-PL" altLang="pl-PL">
                <a:latin typeface="Times New Roman" panose="02020603050405020304" pitchFamily="18" charset="0"/>
              </a:rPr>
              <a:t> </a:t>
            </a:r>
          </a:p>
        </p:txBody>
      </p:sp>
      <p:pic>
        <p:nvPicPr>
          <p:cNvPr id="26628" name="Picture 6" descr="Micro DRIVER 2H FP">
            <a:extLst>
              <a:ext uri="{FF2B5EF4-FFF2-40B4-BE49-F238E27FC236}">
                <a16:creationId xmlns:a16="http://schemas.microsoft.com/office/drawing/2014/main" id="{5D721250-C22D-4676-9DA9-6BDE77461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34290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629" name="Object 7">
            <a:extLst>
              <a:ext uri="{FF2B5EF4-FFF2-40B4-BE49-F238E27FC236}">
                <a16:creationId xmlns:a16="http://schemas.microsoft.com/office/drawing/2014/main" id="{DAEEEB73-4A49-4E08-9D64-19A7ECADEE72}"/>
              </a:ext>
            </a:extLst>
          </p:cNvPr>
          <p:cNvGraphicFramePr>
            <a:graphicFrameLocks noChangeAspect="1"/>
          </p:cNvGraphicFramePr>
          <p:nvPr/>
        </p:nvGraphicFramePr>
        <p:xfrm>
          <a:off x="3770313" y="0"/>
          <a:ext cx="5373687" cy="6629400"/>
        </p:xfrm>
        <a:graphic>
          <a:graphicData uri="http://schemas.openxmlformats.org/presentationml/2006/ole">
            <mc:AlternateContent xmlns:mc="http://schemas.openxmlformats.org/markup-compatibility/2006">
              <mc:Choice xmlns:v="urn:schemas-microsoft-com:vml" Requires="v">
                <p:oleObj spid="_x0000_s26649" name="Obraz - mapa bitowa" r:id="rId5" imgW="4323810" imgH="5334745" progId="Paint.Picture">
                  <p:embed/>
                </p:oleObj>
              </mc:Choice>
              <mc:Fallback>
                <p:oleObj name="Obraz - mapa bitowa" r:id="rId5" imgW="4323810" imgH="5334745" progId="Paint.Pictur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0313" y="0"/>
                        <a:ext cx="5373687"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0" name="Text Box 8">
            <a:extLst>
              <a:ext uri="{FF2B5EF4-FFF2-40B4-BE49-F238E27FC236}">
                <a16:creationId xmlns:a16="http://schemas.microsoft.com/office/drawing/2014/main" id="{E5C5FBFC-05B9-4BCE-A4B6-55478C729378}"/>
              </a:ext>
            </a:extLst>
          </p:cNvPr>
          <p:cNvSpPr txBox="1">
            <a:spLocks noChangeArrowheads="1"/>
          </p:cNvSpPr>
          <p:nvPr/>
        </p:nvSpPr>
        <p:spPr bwMode="auto">
          <a:xfrm>
            <a:off x="212725" y="4984750"/>
            <a:ext cx="2911475"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800">
                <a:hlinkClick r:id="rId7"/>
              </a:rPr>
              <a:t>http://www.mikroenergetyka.com.pl/userfiles/file/certyfikaty/99-084_DD_%20MicroDriver.pdf</a:t>
            </a:r>
            <a:r>
              <a:rPr lang="pl-PL" altLang="pl-PL" sz="180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rostokąt 8">
            <a:extLst>
              <a:ext uri="{FF2B5EF4-FFF2-40B4-BE49-F238E27FC236}">
                <a16:creationId xmlns:a16="http://schemas.microsoft.com/office/drawing/2014/main" id="{6637960C-C371-4CE2-9172-4DF0B165AFFC}"/>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28675" name="Tytuł 1">
            <a:extLst>
              <a:ext uri="{FF2B5EF4-FFF2-40B4-BE49-F238E27FC236}">
                <a16:creationId xmlns:a16="http://schemas.microsoft.com/office/drawing/2014/main" id="{CB56BC78-9660-4414-BF7C-557FBD08ADAB}"/>
              </a:ext>
            </a:extLst>
          </p:cNvPr>
          <p:cNvSpPr>
            <a:spLocks noGrp="1" noChangeArrowheads="1"/>
          </p:cNvSpPr>
          <p:nvPr>
            <p:ph type="title"/>
          </p:nvPr>
        </p:nvSpPr>
        <p:spPr>
          <a:xfrm>
            <a:off x="1547813" y="188913"/>
            <a:ext cx="7138987" cy="941387"/>
          </a:xfrm>
        </p:spPr>
        <p:txBody>
          <a:bodyPr/>
          <a:lstStyle/>
          <a:p>
            <a:r>
              <a:rPr lang="pl-PL" altLang="pl-PL"/>
              <a:t>Koniec….</a:t>
            </a:r>
          </a:p>
        </p:txBody>
      </p:sp>
      <p:graphicFrame>
        <p:nvGraphicFramePr>
          <p:cNvPr id="28676" name="Object 34">
            <a:extLst>
              <a:ext uri="{FF2B5EF4-FFF2-40B4-BE49-F238E27FC236}">
                <a16:creationId xmlns:a16="http://schemas.microsoft.com/office/drawing/2014/main" id="{69109E38-45DF-4596-ADCA-054C0E80A76E}"/>
              </a:ext>
            </a:extLst>
          </p:cNvPr>
          <p:cNvGraphicFramePr>
            <a:graphicFrameLocks/>
          </p:cNvGraphicFramePr>
          <p:nvPr/>
        </p:nvGraphicFramePr>
        <p:xfrm>
          <a:off x="4675188" y="3300413"/>
          <a:ext cx="3249612" cy="2865437"/>
        </p:xfrm>
        <a:graphic>
          <a:graphicData uri="http://schemas.openxmlformats.org/presentationml/2006/ole">
            <mc:AlternateContent xmlns:mc="http://schemas.openxmlformats.org/markup-compatibility/2006">
              <mc:Choice xmlns:v="urn:schemas-microsoft-com:vml" Requires="v">
                <p:oleObj spid="_x0000_s28697" name="Klip" r:id="rId4" imgW="5281613" imgH="4662488" progId="MS_ClipArt_Gallery.2">
                  <p:embed/>
                </p:oleObj>
              </mc:Choice>
              <mc:Fallback>
                <p:oleObj name="Klip" r:id="rId4" imgW="5281613" imgH="4662488" progId="MS_ClipArt_Gallery.2">
                  <p:embed/>
                  <p:pic>
                    <p:nvPicPr>
                      <p:cNvPr id="0" name="Object 3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188" y="3300413"/>
                        <a:ext cx="3249612"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7" name="AutoShape 35">
            <a:extLst>
              <a:ext uri="{FF2B5EF4-FFF2-40B4-BE49-F238E27FC236}">
                <a16:creationId xmlns:a16="http://schemas.microsoft.com/office/drawing/2014/main" id="{95F3387D-7140-49AD-A46F-4E65103BA3B2}"/>
              </a:ext>
            </a:extLst>
          </p:cNvPr>
          <p:cNvSpPr>
            <a:spLocks noChangeArrowheads="1"/>
          </p:cNvSpPr>
          <p:nvPr/>
        </p:nvSpPr>
        <p:spPr bwMode="auto">
          <a:xfrm flipH="1">
            <a:off x="635794" y="2141538"/>
            <a:ext cx="5664200" cy="1655762"/>
          </a:xfrm>
          <a:prstGeom prst="wedgeEllipseCallout">
            <a:avLst>
              <a:gd name="adj1" fmla="val -46950"/>
              <a:gd name="adj2" fmla="val 45010"/>
            </a:avLst>
          </a:prstGeom>
          <a:solidFill>
            <a:schemeClr val="bg1"/>
          </a:solidFill>
          <a:ln w="9525">
            <a:solidFill>
              <a:schemeClr val="tx1"/>
            </a:solidFill>
            <a:miter lim="800000"/>
            <a:headEnd/>
            <a:tailEnd/>
          </a:ln>
        </p:spPr>
        <p:txBody>
          <a:bodyPr anchor="ct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endParaRPr lang="pl-PL" altLang="pl-PL" sz="3200"/>
          </a:p>
        </p:txBody>
      </p:sp>
      <p:sp>
        <p:nvSpPr>
          <p:cNvPr id="28678" name="Rectangle 36">
            <a:extLst>
              <a:ext uri="{FF2B5EF4-FFF2-40B4-BE49-F238E27FC236}">
                <a16:creationId xmlns:a16="http://schemas.microsoft.com/office/drawing/2014/main" id="{D379B77C-DAAB-4C28-A896-93C1B8B9E8F4}"/>
              </a:ext>
            </a:extLst>
          </p:cNvPr>
          <p:cNvSpPr>
            <a:spLocks noChangeArrowheads="1"/>
          </p:cNvSpPr>
          <p:nvPr/>
        </p:nvSpPr>
        <p:spPr bwMode="auto">
          <a:xfrm>
            <a:off x="971550" y="2005013"/>
            <a:ext cx="5303838"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lgn="ctr" eaLnBrk="1" hangingPunct="1">
              <a:spcBef>
                <a:spcPct val="0"/>
              </a:spcBef>
              <a:buFontTx/>
              <a:buNone/>
            </a:pPr>
            <a:r>
              <a:rPr lang="pl-PL" altLang="pl-PL" sz="2800" dirty="0"/>
              <a:t>Dziękuję za uwagę</a:t>
            </a:r>
          </a:p>
          <a:p>
            <a:pPr algn="ctr" eaLnBrk="1" hangingPunct="1">
              <a:spcBef>
                <a:spcPct val="0"/>
              </a:spcBef>
              <a:buFontTx/>
              <a:buNone/>
            </a:pPr>
            <a:r>
              <a:rPr lang="pl-PL" altLang="pl-PL" sz="2800" dirty="0"/>
              <a:t>i życzę Wesołych Świąt Wielkanocnych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rostokąt 8">
            <a:extLst>
              <a:ext uri="{FF2B5EF4-FFF2-40B4-BE49-F238E27FC236}">
                <a16:creationId xmlns:a16="http://schemas.microsoft.com/office/drawing/2014/main" id="{4F241EBD-7D21-4ECD-89DE-49CF5B89A0AD}"/>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0243" name="Tytuł 1">
            <a:extLst>
              <a:ext uri="{FF2B5EF4-FFF2-40B4-BE49-F238E27FC236}">
                <a16:creationId xmlns:a16="http://schemas.microsoft.com/office/drawing/2014/main" id="{5679BDFE-5A3B-473A-8B61-A7D1A0A3C253}"/>
              </a:ext>
            </a:extLst>
          </p:cNvPr>
          <p:cNvSpPr>
            <a:spLocks noGrp="1" noChangeArrowheads="1"/>
          </p:cNvSpPr>
          <p:nvPr>
            <p:ph type="title"/>
          </p:nvPr>
        </p:nvSpPr>
        <p:spPr>
          <a:xfrm>
            <a:off x="1331913" y="115888"/>
            <a:ext cx="7704137" cy="792162"/>
          </a:xfrm>
        </p:spPr>
        <p:txBody>
          <a:bodyPr/>
          <a:lstStyle/>
          <a:p>
            <a:r>
              <a:rPr lang="pl-PL" altLang="pl-PL"/>
              <a:t>Radio Equipment Directive 2014/53/EU</a:t>
            </a:r>
          </a:p>
        </p:txBody>
      </p:sp>
      <p:pic>
        <p:nvPicPr>
          <p:cNvPr id="3" name="Obraz 2">
            <a:extLst>
              <a:ext uri="{FF2B5EF4-FFF2-40B4-BE49-F238E27FC236}">
                <a16:creationId xmlns:a16="http://schemas.microsoft.com/office/drawing/2014/main" id="{63ED2751-98E1-4771-8232-63890C31895A}"/>
              </a:ext>
            </a:extLst>
          </p:cNvPr>
          <p:cNvPicPr>
            <a:picLocks noChangeAspect="1"/>
          </p:cNvPicPr>
          <p:nvPr/>
        </p:nvPicPr>
        <p:blipFill>
          <a:blip r:embed="rId3"/>
          <a:stretch>
            <a:fillRect/>
          </a:stretch>
        </p:blipFill>
        <p:spPr>
          <a:xfrm>
            <a:off x="989856" y="1484784"/>
            <a:ext cx="7164288" cy="4663491"/>
          </a:xfrm>
          <a:prstGeom prst="rect">
            <a:avLst/>
          </a:prstGeom>
        </p:spPr>
      </p:pic>
      <p:sp>
        <p:nvSpPr>
          <p:cNvPr id="4" name="pole tekstowe 3">
            <a:extLst>
              <a:ext uri="{FF2B5EF4-FFF2-40B4-BE49-F238E27FC236}">
                <a16:creationId xmlns:a16="http://schemas.microsoft.com/office/drawing/2014/main" id="{005AA016-AB18-4C83-B3DC-D772F05EAB5A}"/>
              </a:ext>
            </a:extLst>
          </p:cNvPr>
          <p:cNvSpPr txBox="1"/>
          <p:nvPr/>
        </p:nvSpPr>
        <p:spPr>
          <a:xfrm>
            <a:off x="1187624" y="6268670"/>
            <a:ext cx="7605223" cy="276999"/>
          </a:xfrm>
          <a:prstGeom prst="rect">
            <a:avLst/>
          </a:prstGeom>
          <a:noFill/>
        </p:spPr>
        <p:txBody>
          <a:bodyPr wrap="none" rtlCol="0">
            <a:spAutoFit/>
          </a:bodyPr>
          <a:lstStyle/>
          <a:p>
            <a:r>
              <a:rPr lang="en-US" sz="1200" dirty="0">
                <a:hlinkClick r:id="rId4"/>
              </a:rPr>
              <a:t>https://ec.europa.eu/growth/sectors/electrical-engineering/red-directive_pl</a:t>
            </a:r>
            <a:r>
              <a:rPr lang="pl-PL" sz="1200" dirty="0"/>
              <a:t> Dostęp 27.03.2018</a:t>
            </a:r>
            <a:endParaRPr lang="en-US" sz="1200" dirty="0"/>
          </a:p>
        </p:txBody>
      </p:sp>
      <p:sp>
        <p:nvSpPr>
          <p:cNvPr id="5" name="Owal 4">
            <a:extLst>
              <a:ext uri="{FF2B5EF4-FFF2-40B4-BE49-F238E27FC236}">
                <a16:creationId xmlns:a16="http://schemas.microsoft.com/office/drawing/2014/main" id="{90CBF0A9-61D2-4D13-B255-16CD72A9016D}"/>
              </a:ext>
            </a:extLst>
          </p:cNvPr>
          <p:cNvSpPr/>
          <p:nvPr/>
        </p:nvSpPr>
        <p:spPr>
          <a:xfrm>
            <a:off x="584541" y="4437112"/>
            <a:ext cx="2016224" cy="7920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258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rostokąt 8">
            <a:extLst>
              <a:ext uri="{FF2B5EF4-FFF2-40B4-BE49-F238E27FC236}">
                <a16:creationId xmlns:a16="http://schemas.microsoft.com/office/drawing/2014/main" id="{7B38F011-61B4-453A-B924-A7CADC80358E}"/>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2291" name="Tytuł 1">
            <a:extLst>
              <a:ext uri="{FF2B5EF4-FFF2-40B4-BE49-F238E27FC236}">
                <a16:creationId xmlns:a16="http://schemas.microsoft.com/office/drawing/2014/main" id="{DB9DB734-658A-4A49-81E8-B203E4BDB7E0}"/>
              </a:ext>
            </a:extLst>
          </p:cNvPr>
          <p:cNvSpPr>
            <a:spLocks noGrp="1" noChangeArrowheads="1"/>
          </p:cNvSpPr>
          <p:nvPr>
            <p:ph type="title"/>
          </p:nvPr>
        </p:nvSpPr>
        <p:spPr>
          <a:xfrm>
            <a:off x="1331913" y="115888"/>
            <a:ext cx="7704137" cy="792162"/>
          </a:xfrm>
        </p:spPr>
        <p:txBody>
          <a:bodyPr/>
          <a:lstStyle/>
          <a:p>
            <a:r>
              <a:rPr lang="pl-PL" altLang="pl-PL" dirty="0"/>
              <a:t>Radio </a:t>
            </a:r>
            <a:r>
              <a:rPr lang="pl-PL" altLang="pl-PL" dirty="0" err="1"/>
              <a:t>Equipment</a:t>
            </a:r>
            <a:r>
              <a:rPr lang="pl-PL" altLang="pl-PL" dirty="0"/>
              <a:t> Directive 2014/53/EU</a:t>
            </a:r>
          </a:p>
        </p:txBody>
      </p:sp>
      <p:sp>
        <p:nvSpPr>
          <p:cNvPr id="12292" name="pole tekstowe 1">
            <a:extLst>
              <a:ext uri="{FF2B5EF4-FFF2-40B4-BE49-F238E27FC236}">
                <a16:creationId xmlns:a16="http://schemas.microsoft.com/office/drawing/2014/main" id="{6021BF97-B7C9-47C9-AF4E-9ECFDF89FA39}"/>
              </a:ext>
            </a:extLst>
          </p:cNvPr>
          <p:cNvSpPr txBox="1">
            <a:spLocks noChangeArrowheads="1"/>
          </p:cNvSpPr>
          <p:nvPr/>
        </p:nvSpPr>
        <p:spPr bwMode="auto">
          <a:xfrm>
            <a:off x="827088" y="1422400"/>
            <a:ext cx="8461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spcBef>
                <a:spcPct val="0"/>
              </a:spcBef>
              <a:buFontTx/>
              <a:buNone/>
            </a:pPr>
            <a:r>
              <a:rPr lang="en-US" altLang="pl-PL" sz="1400" b="1" dirty="0"/>
              <a:t>Guide to the Radio Equipment Directive 2014/53/EU </a:t>
            </a:r>
            <a:r>
              <a:rPr lang="pl-PL" altLang="pl-PL" sz="1400" dirty="0"/>
              <a:t> </a:t>
            </a:r>
            <a:r>
              <a:rPr lang="en-US" altLang="pl-PL" sz="1400" b="1" dirty="0"/>
              <a:t>Version of 19th May 2017 </a:t>
            </a:r>
            <a:endParaRPr lang="pl-PL" altLang="pl-PL" sz="1400" dirty="0"/>
          </a:p>
        </p:txBody>
      </p:sp>
      <p:sp>
        <p:nvSpPr>
          <p:cNvPr id="3" name="pole tekstowe 2">
            <a:extLst>
              <a:ext uri="{FF2B5EF4-FFF2-40B4-BE49-F238E27FC236}">
                <a16:creationId xmlns:a16="http://schemas.microsoft.com/office/drawing/2014/main" id="{FBD2A141-9F17-4AB8-AA32-48880263E483}"/>
              </a:ext>
            </a:extLst>
          </p:cNvPr>
          <p:cNvSpPr txBox="1"/>
          <p:nvPr/>
        </p:nvSpPr>
        <p:spPr>
          <a:xfrm>
            <a:off x="3233738" y="1703388"/>
            <a:ext cx="6083300" cy="307975"/>
          </a:xfrm>
          <a:prstGeom prst="rect">
            <a:avLst/>
          </a:prstGeom>
          <a:noFill/>
        </p:spPr>
        <p:txBody>
          <a:bodyPr wrap="none">
            <a:spAutoFit/>
          </a:bodyPr>
          <a:lstStyle/>
          <a:p>
            <a:pPr>
              <a:defRPr/>
            </a:pPr>
            <a:r>
              <a:rPr lang="pl-PL" sz="1400" dirty="0">
                <a:hlinkClick r:id="rId3"/>
              </a:rPr>
              <a:t>http://ec.europa.eu/docsroom/documents/23321</a:t>
            </a:r>
            <a:r>
              <a:rPr lang="pl-PL" sz="1400" dirty="0"/>
              <a:t> </a:t>
            </a:r>
            <a:r>
              <a:rPr lang="pl-PL" sz="1050" dirty="0"/>
              <a:t>Dostęp 27.03.2018</a:t>
            </a:r>
          </a:p>
        </p:txBody>
      </p:sp>
      <p:pic>
        <p:nvPicPr>
          <p:cNvPr id="12294" name="Obraz 3">
            <a:extLst>
              <a:ext uri="{FF2B5EF4-FFF2-40B4-BE49-F238E27FC236}">
                <a16:creationId xmlns:a16="http://schemas.microsoft.com/office/drawing/2014/main" id="{E440FA54-39B7-4B01-9380-7034AA0918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2070100"/>
            <a:ext cx="4059238"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Obraz 4">
            <a:extLst>
              <a:ext uri="{FF2B5EF4-FFF2-40B4-BE49-F238E27FC236}">
                <a16:creationId xmlns:a16="http://schemas.microsoft.com/office/drawing/2014/main" id="{68152509-A0B3-4EB9-A322-9D8599FA87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2055813"/>
            <a:ext cx="4779962"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rostokąt 8">
            <a:extLst>
              <a:ext uri="{FF2B5EF4-FFF2-40B4-BE49-F238E27FC236}">
                <a16:creationId xmlns:a16="http://schemas.microsoft.com/office/drawing/2014/main" id="{DAC92647-C85B-4231-9AFF-3C3FC435E932}"/>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4339" name="Tytuł 1">
            <a:extLst>
              <a:ext uri="{FF2B5EF4-FFF2-40B4-BE49-F238E27FC236}">
                <a16:creationId xmlns:a16="http://schemas.microsoft.com/office/drawing/2014/main" id="{8CDC987A-DAD5-427A-B5B0-809CEBB3883A}"/>
              </a:ext>
            </a:extLst>
          </p:cNvPr>
          <p:cNvSpPr>
            <a:spLocks noGrp="1" noChangeArrowheads="1"/>
          </p:cNvSpPr>
          <p:nvPr>
            <p:ph type="title"/>
          </p:nvPr>
        </p:nvSpPr>
        <p:spPr>
          <a:xfrm>
            <a:off x="1331913" y="115888"/>
            <a:ext cx="7704137" cy="792162"/>
          </a:xfrm>
        </p:spPr>
        <p:txBody>
          <a:bodyPr/>
          <a:lstStyle/>
          <a:p>
            <a:r>
              <a:rPr lang="pl-PL" altLang="pl-PL"/>
              <a:t>Radio Equipment Directive 2014/53/EU</a:t>
            </a:r>
          </a:p>
        </p:txBody>
      </p:sp>
      <p:sp>
        <p:nvSpPr>
          <p:cNvPr id="2" name="pole tekstowe 1">
            <a:extLst>
              <a:ext uri="{FF2B5EF4-FFF2-40B4-BE49-F238E27FC236}">
                <a16:creationId xmlns:a16="http://schemas.microsoft.com/office/drawing/2014/main" id="{399FD4EE-412B-4C89-A662-7AB1BDEEEEFF}"/>
              </a:ext>
            </a:extLst>
          </p:cNvPr>
          <p:cNvSpPr txBox="1"/>
          <p:nvPr/>
        </p:nvSpPr>
        <p:spPr>
          <a:xfrm>
            <a:off x="251520" y="1483278"/>
            <a:ext cx="2664127" cy="369332"/>
          </a:xfrm>
          <a:prstGeom prst="rect">
            <a:avLst/>
          </a:prstGeom>
          <a:noFill/>
        </p:spPr>
        <p:txBody>
          <a:bodyPr wrap="none" rtlCol="0">
            <a:spAutoFit/>
          </a:bodyPr>
          <a:lstStyle/>
          <a:p>
            <a:r>
              <a:rPr lang="pl-PL" dirty="0">
                <a:solidFill>
                  <a:srgbClr val="0070C0"/>
                </a:solidFill>
              </a:rPr>
              <a:t>Podstawowe definicje</a:t>
            </a:r>
            <a:endParaRPr lang="en-US" dirty="0">
              <a:solidFill>
                <a:srgbClr val="0070C0"/>
              </a:solidFill>
            </a:endParaRPr>
          </a:p>
        </p:txBody>
      </p:sp>
      <p:sp>
        <p:nvSpPr>
          <p:cNvPr id="7" name="pole tekstowe 6">
            <a:extLst>
              <a:ext uri="{FF2B5EF4-FFF2-40B4-BE49-F238E27FC236}">
                <a16:creationId xmlns:a16="http://schemas.microsoft.com/office/drawing/2014/main" id="{2E596400-2702-4F30-AE26-80AAFCCFF8A8}"/>
              </a:ext>
            </a:extLst>
          </p:cNvPr>
          <p:cNvSpPr txBox="1"/>
          <p:nvPr/>
        </p:nvSpPr>
        <p:spPr>
          <a:xfrm>
            <a:off x="291075" y="3883935"/>
            <a:ext cx="1613903" cy="369332"/>
          </a:xfrm>
          <a:prstGeom prst="rect">
            <a:avLst/>
          </a:prstGeom>
          <a:noFill/>
        </p:spPr>
        <p:txBody>
          <a:bodyPr wrap="none" rtlCol="0">
            <a:spAutoFit/>
          </a:bodyPr>
          <a:lstStyle/>
          <a:p>
            <a:r>
              <a:rPr lang="pl-PL" dirty="0">
                <a:solidFill>
                  <a:srgbClr val="0070C0"/>
                </a:solidFill>
              </a:rPr>
              <a:t>Wykluczenia</a:t>
            </a:r>
            <a:endParaRPr lang="en-US" dirty="0">
              <a:solidFill>
                <a:srgbClr val="0070C0"/>
              </a:solidFill>
            </a:endParaRPr>
          </a:p>
        </p:txBody>
      </p:sp>
      <p:sp>
        <p:nvSpPr>
          <p:cNvPr id="8" name="pole tekstowe 7">
            <a:extLst>
              <a:ext uri="{FF2B5EF4-FFF2-40B4-BE49-F238E27FC236}">
                <a16:creationId xmlns:a16="http://schemas.microsoft.com/office/drawing/2014/main" id="{EE0B937B-F90E-4EFD-BA5A-90262A354B9A}"/>
              </a:ext>
            </a:extLst>
          </p:cNvPr>
          <p:cNvSpPr txBox="1"/>
          <p:nvPr/>
        </p:nvSpPr>
        <p:spPr>
          <a:xfrm>
            <a:off x="755576" y="4253267"/>
            <a:ext cx="7992888" cy="2369880"/>
          </a:xfrm>
          <a:prstGeom prst="rect">
            <a:avLst/>
          </a:prstGeom>
          <a:solidFill>
            <a:schemeClr val="bg2">
              <a:lumMod val="20000"/>
              <a:lumOff val="80000"/>
            </a:schemeClr>
          </a:solidFill>
        </p:spPr>
        <p:txBody>
          <a:bodyPr wrap="square" rtlCol="0">
            <a:spAutoFit/>
          </a:bodyPr>
          <a:lstStyle>
            <a:defPPr>
              <a:defRPr lang="pl-PL"/>
            </a:defPPr>
            <a:lvl1pPr>
              <a:defRPr sz="1050"/>
            </a:lvl1pPr>
          </a:lstStyle>
          <a:p>
            <a:r>
              <a:rPr lang="en-US" dirty="0"/>
              <a:t>- 10/49 - </a:t>
            </a:r>
          </a:p>
          <a:p>
            <a:r>
              <a:rPr lang="en-GB" dirty="0"/>
              <a:t>1.6.2.1 Radio equipment exclusively used for activities concerning public security, defence, State security </a:t>
            </a:r>
            <a:endParaRPr lang="pl-PL" dirty="0"/>
          </a:p>
          <a:p>
            <a:r>
              <a:rPr lang="en-GB" dirty="0"/>
              <a:t>1.6.2.2 Radio equipment used by radio amateurs </a:t>
            </a:r>
            <a:endParaRPr lang="pl-PL" dirty="0"/>
          </a:p>
          <a:p>
            <a:r>
              <a:rPr lang="en-US" dirty="0"/>
              <a:t>1.6.2.3 Marine equipment </a:t>
            </a:r>
            <a:endParaRPr lang="pl-PL" dirty="0"/>
          </a:p>
          <a:p>
            <a:r>
              <a:rPr lang="en-US" dirty="0"/>
              <a:t>1.6.2.4 Airborne equipment </a:t>
            </a:r>
            <a:endParaRPr lang="pl-PL" dirty="0"/>
          </a:p>
          <a:p>
            <a:pPr>
              <a:tabLst>
                <a:tab pos="715963" algn="l"/>
              </a:tabLst>
            </a:pPr>
            <a:r>
              <a:rPr lang="en-US" dirty="0"/>
              <a:t>1.6.2.4.1 Specific example: drones </a:t>
            </a:r>
            <a:br>
              <a:rPr lang="pl-PL" dirty="0"/>
            </a:br>
            <a:r>
              <a:rPr lang="pl-PL" sz="800" dirty="0">
                <a:solidFill>
                  <a:schemeClr val="bg2"/>
                </a:solidFill>
              </a:rPr>
              <a:t>(</a:t>
            </a:r>
            <a:r>
              <a:rPr lang="en-GB" sz="800" dirty="0">
                <a:solidFill>
                  <a:schemeClr val="bg2"/>
                </a:solidFill>
              </a:rPr>
              <a:t>Therefore, drones of 150 kg or less should be considered as radio equipment within the scope of the RED</a:t>
            </a:r>
            <a:r>
              <a:rPr lang="pl-PL" sz="800" dirty="0">
                <a:solidFill>
                  <a:schemeClr val="bg2"/>
                </a:solidFill>
              </a:rPr>
              <a:t>)</a:t>
            </a:r>
          </a:p>
          <a:p>
            <a:r>
              <a:rPr lang="en-US" dirty="0"/>
              <a:t>1.6.2.5 Custom-built evaluation kits </a:t>
            </a:r>
            <a:endParaRPr lang="pl-PL" dirty="0"/>
          </a:p>
          <a:p>
            <a:r>
              <a:rPr lang="en-US" dirty="0"/>
              <a:t>1.6.3.2 Infrared devices (IR)</a:t>
            </a:r>
            <a:r>
              <a:rPr lang="en-US" sz="900" dirty="0"/>
              <a:t> </a:t>
            </a:r>
            <a:br>
              <a:rPr lang="pl-PL" sz="900" dirty="0"/>
            </a:br>
            <a:r>
              <a:rPr lang="en-GB" sz="800" dirty="0">
                <a:solidFill>
                  <a:schemeClr val="bg2"/>
                </a:solidFill>
              </a:rPr>
              <a:t>Whereas IR conventionally extends from 300 GHz to 430 THz, devices operating in the lower part of the IR spectrum, i.e. that between 300 GHz and 3000 GHz, which corresponds to wavelengths between 1mm and 100μm (far infrared) are subject to the RED. IR devices operating solely at higher frequencies do not fall under the RED. </a:t>
            </a:r>
            <a:endParaRPr lang="pl-PL" sz="800" dirty="0">
              <a:solidFill>
                <a:schemeClr val="bg2"/>
              </a:solidFill>
            </a:endParaRPr>
          </a:p>
          <a:p>
            <a:r>
              <a:rPr lang="en-GB" dirty="0"/>
              <a:t>1.6.3.3 Products that use electromagnetic waves exclusively for other purposes than radio communication and/or radiodetermination </a:t>
            </a:r>
            <a:endParaRPr lang="pl-PL" dirty="0"/>
          </a:p>
          <a:p>
            <a:r>
              <a:rPr lang="en-US" dirty="0"/>
              <a:t>1.6.3.4 Test equipment </a:t>
            </a:r>
            <a:endParaRPr lang="en-US" sz="800" dirty="0">
              <a:solidFill>
                <a:schemeClr val="bg2"/>
              </a:solidFill>
            </a:endParaRPr>
          </a:p>
        </p:txBody>
      </p:sp>
      <p:sp>
        <p:nvSpPr>
          <p:cNvPr id="9" name="pole tekstowe 8">
            <a:extLst>
              <a:ext uri="{FF2B5EF4-FFF2-40B4-BE49-F238E27FC236}">
                <a16:creationId xmlns:a16="http://schemas.microsoft.com/office/drawing/2014/main" id="{D6F1C3DC-E66A-4E3B-BB2E-E95C5B83A49D}"/>
              </a:ext>
            </a:extLst>
          </p:cNvPr>
          <p:cNvSpPr txBox="1"/>
          <p:nvPr/>
        </p:nvSpPr>
        <p:spPr>
          <a:xfrm>
            <a:off x="755576" y="1872095"/>
            <a:ext cx="7992888" cy="2031325"/>
          </a:xfrm>
          <a:prstGeom prst="rect">
            <a:avLst/>
          </a:prstGeom>
          <a:solidFill>
            <a:schemeClr val="bg2">
              <a:lumMod val="20000"/>
              <a:lumOff val="80000"/>
            </a:schemeClr>
          </a:solidFill>
        </p:spPr>
        <p:txBody>
          <a:bodyPr wrap="square" rtlCol="0">
            <a:spAutoFit/>
          </a:bodyPr>
          <a:lstStyle/>
          <a:p>
            <a:r>
              <a:rPr lang="en-US" sz="1050" dirty="0"/>
              <a:t>1.6 </a:t>
            </a:r>
          </a:p>
          <a:p>
            <a:r>
              <a:rPr lang="en-GB" sz="1050" i="1" dirty="0"/>
              <a:t>What is radio equipment? 1.6.1</a:t>
            </a:r>
            <a:endParaRPr lang="en-GB" sz="1050" dirty="0"/>
          </a:p>
          <a:p>
            <a:r>
              <a:rPr lang="en-GB" sz="1050" dirty="0"/>
              <a:t>Radio equipment is defined in Article 2.1(1) of the RED as </a:t>
            </a:r>
            <a:r>
              <a:rPr lang="en-GB" sz="1050" i="1" dirty="0"/>
              <a:t>an electrical or electronic product, which intentionally </a:t>
            </a:r>
            <a:r>
              <a:rPr lang="en-GB" sz="1050" b="1" i="1" u="sng" dirty="0"/>
              <a:t>emits and/or receives radio waves </a:t>
            </a:r>
            <a:r>
              <a:rPr lang="en-GB" sz="1050" i="1" dirty="0"/>
              <a:t>for the purpose of radio communication and/or radio determination, or an electrical or electronic product which must be completed with an accessory, such as antenna, so as to intentionally emit and/or receive radio waves for the purpose of radio communication and/or radio determination; </a:t>
            </a:r>
            <a:endParaRPr lang="en-GB" sz="1050" dirty="0"/>
          </a:p>
          <a:p>
            <a:r>
              <a:rPr lang="en-GB" sz="1050" dirty="0"/>
              <a:t>The term 'radio communication' is defined in Article 2.1(2) of the RED as communication by means of radio waves. </a:t>
            </a:r>
          </a:p>
          <a:p>
            <a:r>
              <a:rPr lang="en-GB" sz="1050" dirty="0"/>
              <a:t>The term ‘radiodetermination’ is defined in Article 2.1(3) of the RED as the determination of the position, velocity and/or other characteristics of an object, or the obtaining of information relating to those parameters, by means of the propagation properties of radio waves. </a:t>
            </a:r>
          </a:p>
          <a:p>
            <a:r>
              <a:rPr lang="en-GB" sz="1050" dirty="0"/>
              <a:t>The term 'radio waves' is defined in Article 2.1(4) of the RED as electromagnetic waves of frequencies lower than</a:t>
            </a:r>
            <a:r>
              <a:rPr lang="pl-PL" sz="1050" dirty="0"/>
              <a:t> </a:t>
            </a:r>
            <a:r>
              <a:rPr lang="en-GB" sz="1050" dirty="0"/>
              <a:t> 3 000 GHz, propagated in space without artificial guide. </a:t>
            </a:r>
            <a:endParaRPr lang="en-US" sz="10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rostokąt 8">
            <a:extLst>
              <a:ext uri="{FF2B5EF4-FFF2-40B4-BE49-F238E27FC236}">
                <a16:creationId xmlns:a16="http://schemas.microsoft.com/office/drawing/2014/main" id="{DAC92647-C85B-4231-9AFF-3C3FC435E932}"/>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4339" name="Tytuł 1">
            <a:extLst>
              <a:ext uri="{FF2B5EF4-FFF2-40B4-BE49-F238E27FC236}">
                <a16:creationId xmlns:a16="http://schemas.microsoft.com/office/drawing/2014/main" id="{8CDC987A-DAD5-427A-B5B0-809CEBB3883A}"/>
              </a:ext>
            </a:extLst>
          </p:cNvPr>
          <p:cNvSpPr>
            <a:spLocks noGrp="1" noChangeArrowheads="1"/>
          </p:cNvSpPr>
          <p:nvPr>
            <p:ph type="title"/>
          </p:nvPr>
        </p:nvSpPr>
        <p:spPr>
          <a:xfrm>
            <a:off x="1331913" y="115888"/>
            <a:ext cx="7704137" cy="792162"/>
          </a:xfrm>
        </p:spPr>
        <p:txBody>
          <a:bodyPr/>
          <a:lstStyle/>
          <a:p>
            <a:r>
              <a:rPr lang="pl-PL" altLang="pl-PL"/>
              <a:t>Radio Equipment Directive 2014/53/EU</a:t>
            </a:r>
          </a:p>
        </p:txBody>
      </p:sp>
      <p:sp>
        <p:nvSpPr>
          <p:cNvPr id="7" name="pole tekstowe 6">
            <a:extLst>
              <a:ext uri="{FF2B5EF4-FFF2-40B4-BE49-F238E27FC236}">
                <a16:creationId xmlns:a16="http://schemas.microsoft.com/office/drawing/2014/main" id="{2E596400-2702-4F30-AE26-80AAFCCFF8A8}"/>
              </a:ext>
            </a:extLst>
          </p:cNvPr>
          <p:cNvSpPr txBox="1"/>
          <p:nvPr/>
        </p:nvSpPr>
        <p:spPr>
          <a:xfrm>
            <a:off x="107504" y="1484784"/>
            <a:ext cx="2126864" cy="369332"/>
          </a:xfrm>
          <a:prstGeom prst="rect">
            <a:avLst/>
          </a:prstGeom>
          <a:noFill/>
        </p:spPr>
        <p:txBody>
          <a:bodyPr wrap="none" rtlCol="0">
            <a:spAutoFit/>
          </a:bodyPr>
          <a:lstStyle/>
          <a:p>
            <a:r>
              <a:rPr lang="pl-PL" dirty="0">
                <a:solidFill>
                  <a:srgbClr val="0070C0"/>
                </a:solidFill>
              </a:rPr>
              <a:t>Wykluczenia c.d.</a:t>
            </a:r>
            <a:endParaRPr lang="en-US" dirty="0">
              <a:solidFill>
                <a:srgbClr val="0070C0"/>
              </a:solidFill>
            </a:endParaRPr>
          </a:p>
        </p:txBody>
      </p:sp>
      <p:sp>
        <p:nvSpPr>
          <p:cNvPr id="8" name="pole tekstowe 7">
            <a:extLst>
              <a:ext uri="{FF2B5EF4-FFF2-40B4-BE49-F238E27FC236}">
                <a16:creationId xmlns:a16="http://schemas.microsoft.com/office/drawing/2014/main" id="{EE0B937B-F90E-4EFD-BA5A-90262A354B9A}"/>
              </a:ext>
            </a:extLst>
          </p:cNvPr>
          <p:cNvSpPr txBox="1"/>
          <p:nvPr/>
        </p:nvSpPr>
        <p:spPr>
          <a:xfrm>
            <a:off x="467544" y="1883387"/>
            <a:ext cx="7992888" cy="3323987"/>
          </a:xfrm>
          <a:prstGeom prst="rect">
            <a:avLst/>
          </a:prstGeom>
          <a:solidFill>
            <a:schemeClr val="bg2">
              <a:lumMod val="20000"/>
              <a:lumOff val="80000"/>
            </a:schemeClr>
          </a:solidFill>
        </p:spPr>
        <p:txBody>
          <a:bodyPr wrap="square" rtlCol="0">
            <a:spAutoFit/>
          </a:bodyPr>
          <a:lstStyle>
            <a:defPPr>
              <a:defRPr lang="pl-PL"/>
            </a:defPPr>
            <a:lvl1pPr>
              <a:defRPr sz="1050"/>
            </a:lvl1pPr>
          </a:lstStyle>
          <a:p>
            <a:r>
              <a:rPr lang="en-US" sz="1100" dirty="0"/>
              <a:t>1.6.3.5 Antennas</a:t>
            </a:r>
            <a:endParaRPr lang="pl-PL" sz="1100" dirty="0"/>
          </a:p>
          <a:p>
            <a:r>
              <a:rPr lang="en-GB" sz="900" dirty="0">
                <a:solidFill>
                  <a:schemeClr val="bg2"/>
                </a:solidFill>
              </a:rPr>
              <a:t>Taking in account the definition of radio equipment in Article 2 of the Directive, passive antennas are not covered by RED if placed on the market as a single commercial unit. </a:t>
            </a:r>
            <a:endParaRPr lang="pl-PL" sz="900" dirty="0">
              <a:solidFill>
                <a:schemeClr val="bg2"/>
              </a:solidFill>
            </a:endParaRPr>
          </a:p>
          <a:p>
            <a:r>
              <a:rPr lang="en-GB" sz="900" dirty="0">
                <a:solidFill>
                  <a:schemeClr val="bg2"/>
                </a:solidFill>
              </a:rPr>
              <a:t>In contrast, active antennas (i.e. antennas including one or more active electronic components that interact with the RF signal as e.g. amplifier) are always covered by the RED. </a:t>
            </a:r>
            <a:r>
              <a:rPr lang="en-US" sz="900" dirty="0">
                <a:solidFill>
                  <a:schemeClr val="bg2"/>
                </a:solidFill>
              </a:rPr>
              <a:t> </a:t>
            </a:r>
            <a:endParaRPr lang="pl-PL" sz="900" dirty="0">
              <a:solidFill>
                <a:schemeClr val="bg2"/>
              </a:solidFill>
            </a:endParaRPr>
          </a:p>
          <a:p>
            <a:r>
              <a:rPr lang="en-US" sz="1100" dirty="0"/>
              <a:t>1.6.3.7 DVB receivers </a:t>
            </a:r>
            <a:endParaRPr lang="pl-PL" sz="1100" dirty="0"/>
          </a:p>
          <a:p>
            <a:r>
              <a:rPr lang="en-GB" sz="900" dirty="0">
                <a:solidFill>
                  <a:schemeClr val="bg2"/>
                </a:solidFill>
              </a:rPr>
              <a:t>Radio broadcast receivers are within scope. However, in the specific case of DVB receivers, pure DVB-C receivers which receive the signal via a wired CATV are not RED Guide covered by the RED. Other DVB receivers (DVB-T, DVB-S) or DVB-C receivers with embedded radio functionality (e.g. a TV set with DVB-S, DVB-T and/or WLAN) are covered by the RED and have to fulfil all relevant requirements. </a:t>
            </a:r>
            <a:endParaRPr lang="pl-PL" sz="900" dirty="0">
              <a:solidFill>
                <a:schemeClr val="bg2"/>
              </a:solidFill>
            </a:endParaRPr>
          </a:p>
          <a:p>
            <a:r>
              <a:rPr lang="en-US" sz="1100" dirty="0"/>
              <a:t>1.6.3.8 Jammers </a:t>
            </a:r>
            <a:r>
              <a:rPr lang="pl-PL" sz="1100" dirty="0">
                <a:sym typeface="Wingdings" panose="05000000000000000000" pitchFamily="2" charset="2"/>
              </a:rPr>
              <a:t></a:t>
            </a:r>
            <a:endParaRPr lang="pl-PL" sz="1100" dirty="0"/>
          </a:p>
          <a:p>
            <a:r>
              <a:rPr lang="en-US" sz="1100" dirty="0"/>
              <a:t>1.6.3.10 Construction kits </a:t>
            </a:r>
            <a:endParaRPr lang="pl-PL" sz="1100" dirty="0"/>
          </a:p>
          <a:p>
            <a:r>
              <a:rPr lang="en-GB" sz="900" dirty="0">
                <a:solidFill>
                  <a:schemeClr val="bg2"/>
                </a:solidFill>
              </a:rPr>
              <a:t>Construction kits that when assembled fall within the scope of the Directive and are intended to be made available on the market are covered by the Directive. The kit manufacturer is responsible for compliance when the kit is assembled in accordance with the instructions provided. </a:t>
            </a:r>
            <a:endParaRPr lang="pl-PL" sz="900" dirty="0">
              <a:solidFill>
                <a:schemeClr val="bg2"/>
              </a:solidFill>
            </a:endParaRPr>
          </a:p>
          <a:p>
            <a:r>
              <a:rPr lang="en-US" sz="1100" dirty="0"/>
              <a:t>1.6.3.12 Fixed Installations </a:t>
            </a:r>
            <a:endParaRPr lang="pl-PL" sz="1100" dirty="0"/>
          </a:p>
          <a:p>
            <a:r>
              <a:rPr lang="pl-PL" sz="900" dirty="0">
                <a:solidFill>
                  <a:schemeClr val="bg2"/>
                </a:solidFill>
              </a:rPr>
              <a:t>Duży temat – odsyłam do źródła</a:t>
            </a:r>
          </a:p>
          <a:p>
            <a:r>
              <a:rPr lang="en-US" sz="1100" dirty="0"/>
              <a:t>1.6.3.14 RFID TAG </a:t>
            </a:r>
          </a:p>
          <a:p>
            <a:r>
              <a:rPr lang="en-GB" sz="900" dirty="0">
                <a:solidFill>
                  <a:schemeClr val="bg2"/>
                </a:solidFill>
              </a:rPr>
              <a:t>TAG are radio equipment within the scope of the RED and the manufacturer of the TAG is responsible for compliance. Due to the nature or size of TAGs, CE marking and contact details may not be affixed on the TAG. </a:t>
            </a:r>
          </a:p>
          <a:p>
            <a:r>
              <a:rPr lang="en-GB" sz="900" dirty="0">
                <a:solidFill>
                  <a:schemeClr val="bg2"/>
                </a:solidFill>
              </a:rPr>
              <a:t>Non-radio products (e.g. passports, credit cards) which are tagged are not radio equipment and do not require CE marking and contact details for the purposes of RED. </a:t>
            </a:r>
            <a:endParaRPr lang="pl-PL" sz="900" dirty="0">
              <a:solidFill>
                <a:schemeClr val="bg2"/>
              </a:solidFill>
            </a:endParaRPr>
          </a:p>
        </p:txBody>
      </p:sp>
    </p:spTree>
    <p:extLst>
      <p:ext uri="{BB962C8B-B14F-4D97-AF65-F5344CB8AC3E}">
        <p14:creationId xmlns:p14="http://schemas.microsoft.com/office/powerpoint/2010/main" val="1284555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rostokąt 8">
            <a:extLst>
              <a:ext uri="{FF2B5EF4-FFF2-40B4-BE49-F238E27FC236}">
                <a16:creationId xmlns:a16="http://schemas.microsoft.com/office/drawing/2014/main" id="{DAC92647-C85B-4231-9AFF-3C3FC435E932}"/>
              </a:ext>
            </a:extLst>
          </p:cNvPr>
          <p:cNvSpPr>
            <a:spLocks noChangeArrowheads="1"/>
          </p:cNvSpPr>
          <p:nvPr/>
        </p:nvSpPr>
        <p:spPr bwMode="auto">
          <a:xfrm>
            <a:off x="0" y="6634163"/>
            <a:ext cx="91440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5200" bIns="0">
            <a:spAutoFit/>
          </a:bodyPr>
          <a:lstStyle>
            <a:lvl1pPr>
              <a:spcBef>
                <a:spcPct val="20000"/>
              </a:spcBef>
              <a:buChar char="•"/>
              <a:defRPr sz="2400">
                <a:solidFill>
                  <a:schemeClr val="tx1"/>
                </a:solidFill>
                <a:latin typeface="Verdana" panose="020B0604030504040204" pitchFamily="34" charset="0"/>
              </a:defRPr>
            </a:lvl1pPr>
            <a:lvl2pPr marL="742950" indent="-285750">
              <a:spcBef>
                <a:spcPct val="20000"/>
              </a:spcBef>
              <a:buChar char="–"/>
              <a:defRPr sz="2200">
                <a:solidFill>
                  <a:schemeClr val="tx1"/>
                </a:solidFill>
                <a:latin typeface="Verdana" panose="020B0604030504040204" pitchFamily="34" charset="0"/>
              </a:defRPr>
            </a:lvl2pPr>
            <a:lvl3pPr marL="1143000" indent="-228600">
              <a:spcBef>
                <a:spcPct val="20000"/>
              </a:spcBef>
              <a:buChar char="•"/>
              <a:defRPr sz="2000">
                <a:solidFill>
                  <a:schemeClr val="tx1"/>
                </a:solidFill>
                <a:latin typeface="Verdana" panose="020B0604030504040204" pitchFamily="34" charset="0"/>
              </a:defRPr>
            </a:lvl3pPr>
            <a:lvl4pPr marL="1600200" indent="-228600">
              <a:spcBef>
                <a:spcPct val="20000"/>
              </a:spcBef>
              <a:buChar char="–"/>
              <a:defRPr>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spcBef>
                <a:spcPct val="0"/>
              </a:spcBef>
              <a:buFontTx/>
              <a:buNone/>
            </a:pPr>
            <a:r>
              <a:rPr lang="pl-PL" altLang="pl-PL" sz="1000" b="1"/>
              <a:t>„Metodyki projektowania i modelowania systemów” Cyganek &amp; Kasperek &amp; Rajda © 2018 Katedra Elektroniki AGH</a:t>
            </a:r>
          </a:p>
        </p:txBody>
      </p:sp>
      <p:sp>
        <p:nvSpPr>
          <p:cNvPr id="14339" name="Tytuł 1">
            <a:extLst>
              <a:ext uri="{FF2B5EF4-FFF2-40B4-BE49-F238E27FC236}">
                <a16:creationId xmlns:a16="http://schemas.microsoft.com/office/drawing/2014/main" id="{8CDC987A-DAD5-427A-B5B0-809CEBB3883A}"/>
              </a:ext>
            </a:extLst>
          </p:cNvPr>
          <p:cNvSpPr>
            <a:spLocks noGrp="1" noChangeArrowheads="1"/>
          </p:cNvSpPr>
          <p:nvPr>
            <p:ph type="title"/>
          </p:nvPr>
        </p:nvSpPr>
        <p:spPr>
          <a:xfrm>
            <a:off x="1331913" y="115888"/>
            <a:ext cx="7704137" cy="792162"/>
          </a:xfrm>
        </p:spPr>
        <p:txBody>
          <a:bodyPr/>
          <a:lstStyle/>
          <a:p>
            <a:r>
              <a:rPr lang="pl-PL" altLang="pl-PL"/>
              <a:t>Radio Equipment Directive 2014/53/EU</a:t>
            </a:r>
          </a:p>
        </p:txBody>
      </p:sp>
      <p:sp>
        <p:nvSpPr>
          <p:cNvPr id="8" name="pole tekstowe 7">
            <a:extLst>
              <a:ext uri="{FF2B5EF4-FFF2-40B4-BE49-F238E27FC236}">
                <a16:creationId xmlns:a16="http://schemas.microsoft.com/office/drawing/2014/main" id="{EE0B937B-F90E-4EFD-BA5A-90262A354B9A}"/>
              </a:ext>
            </a:extLst>
          </p:cNvPr>
          <p:cNvSpPr txBox="1"/>
          <p:nvPr/>
        </p:nvSpPr>
        <p:spPr>
          <a:xfrm>
            <a:off x="179512" y="1883387"/>
            <a:ext cx="8784976" cy="3647152"/>
          </a:xfrm>
          <a:prstGeom prst="rect">
            <a:avLst/>
          </a:prstGeom>
          <a:solidFill>
            <a:schemeClr val="bg2">
              <a:lumMod val="20000"/>
              <a:lumOff val="80000"/>
            </a:schemeClr>
          </a:solidFill>
        </p:spPr>
        <p:txBody>
          <a:bodyPr wrap="square" rtlCol="0">
            <a:spAutoFit/>
          </a:bodyPr>
          <a:lstStyle>
            <a:defPPr>
              <a:defRPr lang="pl-PL"/>
            </a:defPPr>
            <a:lvl1pPr>
              <a:defRPr sz="1050"/>
            </a:lvl1pPr>
          </a:lstStyle>
          <a:p>
            <a:r>
              <a:rPr lang="en-GB" i="1" dirty="0"/>
              <a:t>The RED defines in Article 10 a set of requirements to be met by manufacturers in order to place radio equipment on the EU market: </a:t>
            </a:r>
          </a:p>
          <a:p>
            <a:r>
              <a:rPr lang="en-GB" i="1" dirty="0"/>
              <a:t>a) Ensure radio equipment is designed and manufactured in accordance with the essential requirements in article 3 of the RED (see Chapter 2.6.a) </a:t>
            </a:r>
          </a:p>
          <a:p>
            <a:r>
              <a:rPr lang="en-GB" i="1" dirty="0"/>
              <a:t>b) Carry out conformity assessment procedures (see Chapter 2.6.b) </a:t>
            </a:r>
          </a:p>
          <a:p>
            <a:r>
              <a:rPr lang="en-GB" i="1" dirty="0"/>
              <a:t>c) Ensure that the equipment can operate in at least one Member State (see Chapter 2.6.c) </a:t>
            </a:r>
          </a:p>
          <a:p>
            <a:r>
              <a:rPr lang="en-GB" b="1" i="1" u="sng" dirty="0"/>
              <a:t>d) Draw up technical documentation according to Article 21 (see Chapter 2.6.d) </a:t>
            </a:r>
          </a:p>
          <a:p>
            <a:r>
              <a:rPr lang="en-GB" i="1" dirty="0"/>
              <a:t>e) Draw up a </a:t>
            </a:r>
            <a:r>
              <a:rPr lang="en-GB" i="1" dirty="0" err="1"/>
              <a:t>DoC</a:t>
            </a:r>
            <a:r>
              <a:rPr lang="en-GB" i="1" dirty="0"/>
              <a:t> / simplified </a:t>
            </a:r>
            <a:r>
              <a:rPr lang="en-GB" i="1" dirty="0" err="1"/>
              <a:t>DoC</a:t>
            </a:r>
            <a:r>
              <a:rPr lang="en-GB" i="1" dirty="0"/>
              <a:t> which shall accompany the product (see Chapter 2.6.e) </a:t>
            </a:r>
          </a:p>
          <a:p>
            <a:r>
              <a:rPr lang="en-GB" i="1" dirty="0"/>
              <a:t>f) Affix CE marking and notified body number if applicable (see Chapter 2.6.f) </a:t>
            </a:r>
          </a:p>
          <a:p>
            <a:r>
              <a:rPr lang="en-GB" i="1" dirty="0"/>
              <a:t>g) Add type or batch or serial number or other element to the equipment allowing its identification(see Chapter 2.6.g) </a:t>
            </a:r>
          </a:p>
          <a:p>
            <a:r>
              <a:rPr lang="en-GB" i="1" dirty="0"/>
              <a:t>h) Add traceability information to the equipment (address, etc…) (see Chapter 2.6.h) </a:t>
            </a:r>
          </a:p>
          <a:p>
            <a:r>
              <a:rPr lang="en-GB" i="1" dirty="0" err="1"/>
              <a:t>i</a:t>
            </a:r>
            <a:r>
              <a:rPr lang="en-GB" i="1" dirty="0"/>
              <a:t>) Add geographical information in case of restrictions (see Chapter 2.6.i) </a:t>
            </a:r>
          </a:p>
          <a:p>
            <a:r>
              <a:rPr lang="en-GB" i="1" dirty="0"/>
              <a:t>j) Ensure that the equipment is accompanied by instructions and safety information including, where applicable, a description of accessories and components, including software, which allow the radio equipment to operate as intended. These instructions shall also include information about the frequency bands and power used by the radio equipment. (see Chapter 2.6. j </a:t>
            </a:r>
            <a:r>
              <a:rPr lang="pl-PL" i="1" dirty="0"/>
              <a:t>)</a:t>
            </a:r>
            <a:endParaRPr lang="en-US" i="1" dirty="0"/>
          </a:p>
          <a:p>
            <a:r>
              <a:rPr lang="en-GB" i="1" dirty="0"/>
              <a:t>k) Ensure that series of production remain in conformity with the Directive (see Chapter 2.6.k) </a:t>
            </a:r>
          </a:p>
          <a:p>
            <a:r>
              <a:rPr lang="en-GB" i="1" dirty="0"/>
              <a:t>l) When deemed appropriate, carry out sample testing of radio equipment made available on the market, investigate, and, if necessary, keep a register of complaints, of non-conforming radio equipment and radio equipment recalls, and shall keep distributors informed of any such monitoring. (see Chapter 2.6.l) </a:t>
            </a:r>
          </a:p>
          <a:p>
            <a:r>
              <a:rPr lang="en-GB" i="1" dirty="0"/>
              <a:t>m) Take immediate actions in case of non-compliance of products already placed on the market. (see Chapter 2.6.m) </a:t>
            </a:r>
          </a:p>
          <a:p>
            <a:r>
              <a:rPr lang="en-GB" i="1" dirty="0"/>
              <a:t>n) Cooperate with competent national authorities. (see Chapter 2.6.n) </a:t>
            </a:r>
          </a:p>
          <a:p>
            <a:r>
              <a:rPr lang="en-GB" i="1" dirty="0"/>
              <a:t>Further obligations and details can be found in Chapter 3.1 of the Blue Guide. </a:t>
            </a:r>
          </a:p>
        </p:txBody>
      </p:sp>
      <p:sp>
        <p:nvSpPr>
          <p:cNvPr id="10" name="pole tekstowe 9">
            <a:extLst>
              <a:ext uri="{FF2B5EF4-FFF2-40B4-BE49-F238E27FC236}">
                <a16:creationId xmlns:a16="http://schemas.microsoft.com/office/drawing/2014/main" id="{B0FC50E5-5752-4B98-9481-A07C9D5F5868}"/>
              </a:ext>
            </a:extLst>
          </p:cNvPr>
          <p:cNvSpPr txBox="1"/>
          <p:nvPr/>
        </p:nvSpPr>
        <p:spPr>
          <a:xfrm>
            <a:off x="64225" y="1518120"/>
            <a:ext cx="9015549" cy="338554"/>
          </a:xfrm>
          <a:prstGeom prst="rect">
            <a:avLst/>
          </a:prstGeom>
          <a:noFill/>
        </p:spPr>
        <p:txBody>
          <a:bodyPr wrap="square" rtlCol="0">
            <a:spAutoFit/>
          </a:bodyPr>
          <a:lstStyle/>
          <a:p>
            <a:r>
              <a:rPr lang="pl-PL" sz="1600" dirty="0">
                <a:solidFill>
                  <a:srgbClr val="0070C0"/>
                </a:solidFill>
              </a:rPr>
              <a:t>Obowiązki producenta, autoryzowanego przedstawiciela, importera i dystrybutora</a:t>
            </a:r>
            <a:endParaRPr lang="en-US" sz="1600" dirty="0">
              <a:solidFill>
                <a:srgbClr val="0070C0"/>
              </a:solidFill>
            </a:endParaRPr>
          </a:p>
        </p:txBody>
      </p:sp>
      <p:sp>
        <p:nvSpPr>
          <p:cNvPr id="9" name="pole tekstowe 8">
            <a:extLst>
              <a:ext uri="{FF2B5EF4-FFF2-40B4-BE49-F238E27FC236}">
                <a16:creationId xmlns:a16="http://schemas.microsoft.com/office/drawing/2014/main" id="{599D4EDE-2396-4618-BC89-10A81B4FFF1C}"/>
              </a:ext>
            </a:extLst>
          </p:cNvPr>
          <p:cNvSpPr txBox="1"/>
          <p:nvPr/>
        </p:nvSpPr>
        <p:spPr>
          <a:xfrm>
            <a:off x="20501" y="5743797"/>
            <a:ext cx="9015549" cy="338554"/>
          </a:xfrm>
          <a:prstGeom prst="rect">
            <a:avLst/>
          </a:prstGeom>
          <a:noFill/>
        </p:spPr>
        <p:txBody>
          <a:bodyPr wrap="square" rtlCol="0">
            <a:spAutoFit/>
          </a:bodyPr>
          <a:lstStyle/>
          <a:p>
            <a:r>
              <a:rPr lang="pl-PL" sz="1600" dirty="0">
                <a:solidFill>
                  <a:srgbClr val="0070C0"/>
                </a:solidFill>
              </a:rPr>
              <a:t>I wiele innych ważnych i ciekawych informacji </a:t>
            </a:r>
            <a:r>
              <a:rPr lang="pl-PL" sz="1600" dirty="0">
                <a:solidFill>
                  <a:srgbClr val="0070C0"/>
                </a:solidFill>
                <a:sym typeface="Wingdings" panose="05000000000000000000" pitchFamily="2" charset="2"/>
              </a:rPr>
              <a:t></a:t>
            </a:r>
            <a:endParaRPr lang="en-US" sz="1600" dirty="0">
              <a:solidFill>
                <a:srgbClr val="0070C0"/>
              </a:solidFill>
            </a:endParaRPr>
          </a:p>
        </p:txBody>
      </p:sp>
    </p:spTree>
    <p:extLst>
      <p:ext uri="{BB962C8B-B14F-4D97-AF65-F5344CB8AC3E}">
        <p14:creationId xmlns:p14="http://schemas.microsoft.com/office/powerpoint/2010/main" val="1145820615"/>
      </p:ext>
    </p:extLst>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Verdana"/>
        <a:ea typeface=""/>
        <a:cs typeface=""/>
      </a:majorFont>
      <a:minorFont>
        <a:latin typeface="Verdana"/>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6880</TotalTime>
  <Words>4765</Words>
  <Application>Microsoft Office PowerPoint</Application>
  <PresentationFormat>Pokaz na ekranie (4:3)</PresentationFormat>
  <Paragraphs>490</Paragraphs>
  <Slides>41</Slides>
  <Notes>41</Notes>
  <HiddenSlides>0</HiddenSlides>
  <MMClips>0</MMClips>
  <ScaleCrop>false</ScaleCrop>
  <HeadingPairs>
    <vt:vector size="8" baseType="variant">
      <vt:variant>
        <vt:lpstr>Używane czcionki</vt:lpstr>
      </vt:variant>
      <vt:variant>
        <vt:i4>4</vt:i4>
      </vt:variant>
      <vt:variant>
        <vt:lpstr>Motyw</vt:lpstr>
      </vt:variant>
      <vt:variant>
        <vt:i4>1</vt:i4>
      </vt:variant>
      <vt:variant>
        <vt:lpstr>Osadzone serwery OLE</vt:lpstr>
      </vt:variant>
      <vt:variant>
        <vt:i4>2</vt:i4>
      </vt:variant>
      <vt:variant>
        <vt:lpstr>Tytuły slajdów</vt:lpstr>
      </vt:variant>
      <vt:variant>
        <vt:i4>41</vt:i4>
      </vt:variant>
    </vt:vector>
  </HeadingPairs>
  <TitlesOfParts>
    <vt:vector size="48" baseType="lpstr">
      <vt:lpstr>Arial</vt:lpstr>
      <vt:lpstr>Times New Roman</vt:lpstr>
      <vt:lpstr>Verdana</vt:lpstr>
      <vt:lpstr>Wingdings</vt:lpstr>
      <vt:lpstr>Projekt domyślny</vt:lpstr>
      <vt:lpstr>Obraz - mapa bitowa</vt:lpstr>
      <vt:lpstr>Klip</vt:lpstr>
      <vt:lpstr>Metodyki projektowania  i modelowania systemów</vt:lpstr>
      <vt:lpstr>Dyrektywy „elektroniczne” WE</vt:lpstr>
      <vt:lpstr>Dyrektywy „elektroniczne” WE</vt:lpstr>
      <vt:lpstr>Radio Equipment Directive 2014/53/EU</vt:lpstr>
      <vt:lpstr>Radio Equipment Directive 2014/53/EU</vt:lpstr>
      <vt:lpstr>Radio Equipment Directive 2014/53/EU</vt:lpstr>
      <vt:lpstr>Radio Equipment Directive 2014/53/EU</vt:lpstr>
      <vt:lpstr>Radio Equipment Directive 2014/53/EU</vt:lpstr>
      <vt:lpstr>Radio Equipment Directive 2014/53/EU</vt:lpstr>
      <vt:lpstr>Radio Equipment Directive 2014/53/EU</vt:lpstr>
      <vt:lpstr>Radio Equipment Directive 2014/53/EU</vt:lpstr>
      <vt:lpstr>Radio Equipment Directive 2014/53/EU</vt:lpstr>
      <vt:lpstr>Radio Equipment Directive 2014/53/EU</vt:lpstr>
      <vt:lpstr>Radio Equipment Directive 2014/53/EU</vt:lpstr>
      <vt:lpstr>Radio Equipment Directive 2014/53/EU</vt:lpstr>
      <vt:lpstr>Radio Equipment Directive 2014/53/EU</vt:lpstr>
      <vt:lpstr>Radio Equipment Directive 2014/53/EU</vt:lpstr>
      <vt:lpstr>Low Voltage Directive 2014/35/EU</vt:lpstr>
      <vt:lpstr>Low Voltage Directive 2014/35/EU</vt:lpstr>
      <vt:lpstr>Low Voltage Directive 2014/35/EU</vt:lpstr>
      <vt:lpstr>Low Voltage Directive 2014/35/EU</vt:lpstr>
      <vt:lpstr>Low Voltage Directive 2014/35/EU</vt:lpstr>
      <vt:lpstr>Low Voltage Directive 2014/35/EU</vt:lpstr>
      <vt:lpstr>Low Voltage Directive 2014/35/EU</vt:lpstr>
      <vt:lpstr>Low Voltage Directive 2014/35/EU</vt:lpstr>
      <vt:lpstr>Low Voltage Directive 2014/35/EU</vt:lpstr>
      <vt:lpstr>Low Voltage Directive 2014/35/EU</vt:lpstr>
      <vt:lpstr>Low Voltage Directive 2014/35/EU</vt:lpstr>
      <vt:lpstr>Low Voltage Directive 2014/35/EU</vt:lpstr>
      <vt:lpstr>Electromagnetic compatibility (EMC) 2014/30/EU</vt:lpstr>
      <vt:lpstr>Electromagnetic compatibility (EMC) 2014/30/EU</vt:lpstr>
      <vt:lpstr>Electromagnetic compatibility (EMC) 2014/30/EU</vt:lpstr>
      <vt:lpstr>Electromagnetic compatibility (EMC) 2014/30/EU</vt:lpstr>
      <vt:lpstr>Electromagnetic compatibility (EMC) 2014/30/EU</vt:lpstr>
      <vt:lpstr>Electromagnetic compatibility (EMC) 2014/30/EU</vt:lpstr>
      <vt:lpstr>Electromagnetic compatibility (EMC) 2014/30/EU</vt:lpstr>
      <vt:lpstr>Electromagnetic compatibility (EMC) 2014/30/EU</vt:lpstr>
      <vt:lpstr>Przykłady</vt:lpstr>
      <vt:lpstr>Przykład szablonu deklaracji CE za witryną http://www.oznaczenie-ce.pl/ </vt:lpstr>
      <vt:lpstr>Przykład  deklaracji CE </vt:lpstr>
      <vt:lpstr>Koniec….</vt:lpstr>
    </vt:vector>
  </TitlesOfParts>
  <Company>AGH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Paweł</dc:creator>
  <cp:lastModifiedBy>Jerzy Kasperek</cp:lastModifiedBy>
  <cp:revision>488</cp:revision>
  <cp:lastPrinted>2016-03-06T17:58:05Z</cp:lastPrinted>
  <dcterms:created xsi:type="dcterms:W3CDTF">2007-09-26T12:45:04Z</dcterms:created>
  <dcterms:modified xsi:type="dcterms:W3CDTF">2018-03-28T13:00:13Z</dcterms:modified>
</cp:coreProperties>
</file>